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73" r:id="rId3"/>
    <p:sldId id="266" r:id="rId4"/>
    <p:sldId id="267" r:id="rId5"/>
    <p:sldId id="268" r:id="rId6"/>
    <p:sldId id="274" r:id="rId7"/>
    <p:sldId id="271" r:id="rId8"/>
    <p:sldId id="259" r:id="rId9"/>
    <p:sldId id="272" r:id="rId10"/>
    <p:sldId id="260" r:id="rId11"/>
    <p:sldId id="261" r:id="rId12"/>
    <p:sldId id="262" r:id="rId13"/>
    <p:sldId id="263" r:id="rId14"/>
    <p:sldId id="264" r:id="rId15"/>
    <p:sldId id="275"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Style moyen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4" d="100"/>
          <a:sy n="64" d="100"/>
        </p:scale>
        <p:origin x="8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9B163F-3A85-4A50-B51E-886A85D9477C}"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79C62663-BA5D-426E-A9E3-DCF9C5F14744}">
      <dgm:prSet/>
      <dgm:spPr/>
      <dgm:t>
        <a:bodyPr/>
        <a:lstStyle/>
        <a:p>
          <a:r>
            <a:rPr lang="fr-FR" b="1"/>
            <a:t>Tensions entre résidents et nouveaux arrivants</a:t>
          </a:r>
          <a:endParaRPr lang="en-US"/>
        </a:p>
      </dgm:t>
    </dgm:pt>
    <dgm:pt modelId="{64C68705-84DB-4D20-9621-34A43647F421}" type="parTrans" cxnId="{E9DA06D2-6987-453C-9C0F-D4C561C3EA51}">
      <dgm:prSet/>
      <dgm:spPr/>
      <dgm:t>
        <a:bodyPr/>
        <a:lstStyle/>
        <a:p>
          <a:endParaRPr lang="en-US"/>
        </a:p>
      </dgm:t>
    </dgm:pt>
    <dgm:pt modelId="{1A8F5353-22AF-4090-BF66-857EF31E9EC6}" type="sibTrans" cxnId="{E9DA06D2-6987-453C-9C0F-D4C561C3EA51}">
      <dgm:prSet/>
      <dgm:spPr/>
      <dgm:t>
        <a:bodyPr/>
        <a:lstStyle/>
        <a:p>
          <a:endParaRPr lang="en-US"/>
        </a:p>
      </dgm:t>
    </dgm:pt>
    <dgm:pt modelId="{9B536715-2D2E-4912-9248-4578879D2B2C}">
      <dgm:prSet/>
      <dgm:spPr/>
      <dgm:t>
        <a:bodyPr/>
        <a:lstStyle/>
        <a:p>
          <a:r>
            <a:rPr lang="fr-FR" b="1" dirty="0"/>
            <a:t>Risques de conflits armés liés à l’accès à l’eau potable</a:t>
          </a:r>
          <a:endParaRPr lang="en-US" dirty="0"/>
        </a:p>
      </dgm:t>
    </dgm:pt>
    <dgm:pt modelId="{309F56F1-4DA6-4E5E-AEB4-DB8E833FC7D6}" type="parTrans" cxnId="{8F0502AC-BD27-4B6D-891F-DDA3C7298EB3}">
      <dgm:prSet/>
      <dgm:spPr/>
      <dgm:t>
        <a:bodyPr/>
        <a:lstStyle/>
        <a:p>
          <a:endParaRPr lang="en-US"/>
        </a:p>
      </dgm:t>
    </dgm:pt>
    <dgm:pt modelId="{CFC37BE0-62EF-4FA6-B5FD-27B33571EA8F}" type="sibTrans" cxnId="{8F0502AC-BD27-4B6D-891F-DDA3C7298EB3}">
      <dgm:prSet/>
      <dgm:spPr/>
      <dgm:t>
        <a:bodyPr/>
        <a:lstStyle/>
        <a:p>
          <a:endParaRPr lang="en-US"/>
        </a:p>
      </dgm:t>
    </dgm:pt>
    <dgm:pt modelId="{DF898C98-17E3-4F39-A8F9-E475404F026B}">
      <dgm:prSet/>
      <dgm:spPr/>
      <dgm:t>
        <a:bodyPr/>
        <a:lstStyle/>
        <a:p>
          <a:r>
            <a:rPr lang="fr-FR" b="1"/>
            <a:t>Insécurité alimentaire et vulnérabilité accrue</a:t>
          </a:r>
          <a:endParaRPr lang="en-US"/>
        </a:p>
      </dgm:t>
    </dgm:pt>
    <dgm:pt modelId="{1D213367-987A-43C7-946C-9E382F2F3862}" type="parTrans" cxnId="{E38004D1-4990-4F01-807A-90115D44F8DB}">
      <dgm:prSet/>
      <dgm:spPr/>
      <dgm:t>
        <a:bodyPr/>
        <a:lstStyle/>
        <a:p>
          <a:endParaRPr lang="en-US"/>
        </a:p>
      </dgm:t>
    </dgm:pt>
    <dgm:pt modelId="{B371B843-81E2-4434-B14B-A56118083F03}" type="sibTrans" cxnId="{E38004D1-4990-4F01-807A-90115D44F8DB}">
      <dgm:prSet/>
      <dgm:spPr/>
      <dgm:t>
        <a:bodyPr/>
        <a:lstStyle/>
        <a:p>
          <a:endParaRPr lang="en-US"/>
        </a:p>
      </dgm:t>
    </dgm:pt>
    <dgm:pt modelId="{5FF00387-0544-40AB-8047-FDE5BAA67335}">
      <dgm:prSet/>
      <dgm:spPr/>
      <dgm:t>
        <a:bodyPr/>
        <a:lstStyle/>
        <a:p>
          <a:r>
            <a:rPr lang="fr-FR" b="1"/>
            <a:t>29 millions de personnes en besoin humanitaire au Sahel (OCHA, mai 2025)</a:t>
          </a:r>
          <a:endParaRPr lang="en-US"/>
        </a:p>
      </dgm:t>
    </dgm:pt>
    <dgm:pt modelId="{6C642353-B5AD-4477-86AB-3827C76F8C86}" type="parTrans" cxnId="{DFDB6359-5D46-46E2-92AA-0A12156ABD9C}">
      <dgm:prSet/>
      <dgm:spPr/>
      <dgm:t>
        <a:bodyPr/>
        <a:lstStyle/>
        <a:p>
          <a:endParaRPr lang="en-US"/>
        </a:p>
      </dgm:t>
    </dgm:pt>
    <dgm:pt modelId="{7868D3E4-BE4B-4963-A576-BC28EF7EF030}" type="sibTrans" cxnId="{DFDB6359-5D46-46E2-92AA-0A12156ABD9C}">
      <dgm:prSet/>
      <dgm:spPr/>
      <dgm:t>
        <a:bodyPr/>
        <a:lstStyle/>
        <a:p>
          <a:endParaRPr lang="en-US"/>
        </a:p>
      </dgm:t>
    </dgm:pt>
    <dgm:pt modelId="{EF11C2CE-3FC9-40B0-BBA2-CB0D78DE74FC}">
      <dgm:prSet/>
      <dgm:spPr/>
      <dgm:t>
        <a:bodyPr/>
        <a:lstStyle/>
        <a:p>
          <a:r>
            <a:rPr lang="fr-FR" b="1"/>
            <a:t>Dégradation climatique et perte des moyens de subsistance</a:t>
          </a:r>
          <a:endParaRPr lang="en-US"/>
        </a:p>
      </dgm:t>
    </dgm:pt>
    <dgm:pt modelId="{E2BD2D35-0887-4494-9256-F62EBAF54D6A}" type="parTrans" cxnId="{7D894C7B-6A45-43B2-B30D-33FF1C34787F}">
      <dgm:prSet/>
      <dgm:spPr/>
      <dgm:t>
        <a:bodyPr/>
        <a:lstStyle/>
        <a:p>
          <a:endParaRPr lang="en-US"/>
        </a:p>
      </dgm:t>
    </dgm:pt>
    <dgm:pt modelId="{C2CBD732-67BF-4053-B087-6B1FF73A33AE}" type="sibTrans" cxnId="{7D894C7B-6A45-43B2-B30D-33FF1C34787F}">
      <dgm:prSet/>
      <dgm:spPr/>
      <dgm:t>
        <a:bodyPr/>
        <a:lstStyle/>
        <a:p>
          <a:endParaRPr lang="en-US"/>
        </a:p>
      </dgm:t>
    </dgm:pt>
    <dgm:pt modelId="{D94850F7-5FD6-439B-B28A-63FBF5043848}">
      <dgm:prSet/>
      <dgm:spPr/>
      <dgm:t>
        <a:bodyPr/>
        <a:lstStyle/>
        <a:p>
          <a:r>
            <a:rPr lang="fr-FR" b="1" dirty="0"/>
            <a:t>Dessèchement du lac Tchad, pénurie d’eau</a:t>
          </a:r>
          <a:endParaRPr lang="en-US" dirty="0"/>
        </a:p>
      </dgm:t>
    </dgm:pt>
    <dgm:pt modelId="{CAAC7444-1CB5-443D-826C-93CD0D7A585C}" type="sibTrans" cxnId="{2AB76242-021F-4D42-8661-E73FDBF974B5}">
      <dgm:prSet/>
      <dgm:spPr/>
      <dgm:t>
        <a:bodyPr/>
        <a:lstStyle/>
        <a:p>
          <a:endParaRPr lang="en-US"/>
        </a:p>
      </dgm:t>
    </dgm:pt>
    <dgm:pt modelId="{AB626521-1C84-427B-B6A7-789D0614C333}" type="parTrans" cxnId="{2AB76242-021F-4D42-8661-E73FDBF974B5}">
      <dgm:prSet/>
      <dgm:spPr/>
      <dgm:t>
        <a:bodyPr/>
        <a:lstStyle/>
        <a:p>
          <a:endParaRPr lang="en-US"/>
        </a:p>
      </dgm:t>
    </dgm:pt>
    <dgm:pt modelId="{A1AE702C-CDC0-47CB-B140-AC76110F2C3C}" type="pres">
      <dgm:prSet presAssocID="{5C9B163F-3A85-4A50-B51E-886A85D9477C}" presName="diagram" presStyleCnt="0">
        <dgm:presLayoutVars>
          <dgm:dir/>
          <dgm:resizeHandles val="exact"/>
        </dgm:presLayoutVars>
      </dgm:prSet>
      <dgm:spPr/>
    </dgm:pt>
    <dgm:pt modelId="{542F6164-4887-4E32-8F3C-206F7029BC96}" type="pres">
      <dgm:prSet presAssocID="{D94850F7-5FD6-439B-B28A-63FBF5043848}" presName="node" presStyleLbl="node1" presStyleIdx="0" presStyleCnt="6">
        <dgm:presLayoutVars>
          <dgm:bulletEnabled val="1"/>
        </dgm:presLayoutVars>
      </dgm:prSet>
      <dgm:spPr/>
    </dgm:pt>
    <dgm:pt modelId="{F53519AD-5B03-4E5A-AF3F-2FAE9412FA7B}" type="pres">
      <dgm:prSet presAssocID="{CAAC7444-1CB5-443D-826C-93CD0D7A585C}" presName="sibTrans" presStyleCnt="0"/>
      <dgm:spPr/>
    </dgm:pt>
    <dgm:pt modelId="{D1C05C3C-DBCE-41C4-93D1-BC84B672DFB2}" type="pres">
      <dgm:prSet presAssocID="{79C62663-BA5D-426E-A9E3-DCF9C5F14744}" presName="node" presStyleLbl="node1" presStyleIdx="1" presStyleCnt="6">
        <dgm:presLayoutVars>
          <dgm:bulletEnabled val="1"/>
        </dgm:presLayoutVars>
      </dgm:prSet>
      <dgm:spPr/>
    </dgm:pt>
    <dgm:pt modelId="{BB9D39B9-4703-4021-8BF9-80ADDEE13C19}" type="pres">
      <dgm:prSet presAssocID="{1A8F5353-22AF-4090-BF66-857EF31E9EC6}" presName="sibTrans" presStyleCnt="0"/>
      <dgm:spPr/>
    </dgm:pt>
    <dgm:pt modelId="{CAEF6DB5-01BB-4089-A364-619590242739}" type="pres">
      <dgm:prSet presAssocID="{9B536715-2D2E-4912-9248-4578879D2B2C}" presName="node" presStyleLbl="node1" presStyleIdx="2" presStyleCnt="6">
        <dgm:presLayoutVars>
          <dgm:bulletEnabled val="1"/>
        </dgm:presLayoutVars>
      </dgm:prSet>
      <dgm:spPr/>
    </dgm:pt>
    <dgm:pt modelId="{873B7FCB-8DFA-44B8-BBCD-EE82F7ABDF7D}" type="pres">
      <dgm:prSet presAssocID="{CFC37BE0-62EF-4FA6-B5FD-27B33571EA8F}" presName="sibTrans" presStyleCnt="0"/>
      <dgm:spPr/>
    </dgm:pt>
    <dgm:pt modelId="{CFAFA6C9-793D-4F66-AC15-6971132731BD}" type="pres">
      <dgm:prSet presAssocID="{DF898C98-17E3-4F39-A8F9-E475404F026B}" presName="node" presStyleLbl="node1" presStyleIdx="3" presStyleCnt="6">
        <dgm:presLayoutVars>
          <dgm:bulletEnabled val="1"/>
        </dgm:presLayoutVars>
      </dgm:prSet>
      <dgm:spPr/>
    </dgm:pt>
    <dgm:pt modelId="{316238CD-F74B-4B03-BA96-76607539CECC}" type="pres">
      <dgm:prSet presAssocID="{B371B843-81E2-4434-B14B-A56118083F03}" presName="sibTrans" presStyleCnt="0"/>
      <dgm:spPr/>
    </dgm:pt>
    <dgm:pt modelId="{3DFD0519-B85D-40AA-9580-07FC3287EE47}" type="pres">
      <dgm:prSet presAssocID="{5FF00387-0544-40AB-8047-FDE5BAA67335}" presName="node" presStyleLbl="node1" presStyleIdx="4" presStyleCnt="6">
        <dgm:presLayoutVars>
          <dgm:bulletEnabled val="1"/>
        </dgm:presLayoutVars>
      </dgm:prSet>
      <dgm:spPr/>
    </dgm:pt>
    <dgm:pt modelId="{FDAC2EE5-4886-4EEE-A8DF-9D146BEDE60C}" type="pres">
      <dgm:prSet presAssocID="{7868D3E4-BE4B-4963-A576-BC28EF7EF030}" presName="sibTrans" presStyleCnt="0"/>
      <dgm:spPr/>
    </dgm:pt>
    <dgm:pt modelId="{2FC4EB2B-8D58-41B4-9678-97BE1322A0C9}" type="pres">
      <dgm:prSet presAssocID="{EF11C2CE-3FC9-40B0-BBA2-CB0D78DE74FC}" presName="node" presStyleLbl="node1" presStyleIdx="5" presStyleCnt="6">
        <dgm:presLayoutVars>
          <dgm:bulletEnabled val="1"/>
        </dgm:presLayoutVars>
      </dgm:prSet>
      <dgm:spPr/>
    </dgm:pt>
  </dgm:ptLst>
  <dgm:cxnLst>
    <dgm:cxn modelId="{33289609-2432-4409-A598-E85742AA1129}" type="presOf" srcId="{DF898C98-17E3-4F39-A8F9-E475404F026B}" destId="{CFAFA6C9-793D-4F66-AC15-6971132731BD}" srcOrd="0" destOrd="0" presId="urn:microsoft.com/office/officeart/2005/8/layout/default"/>
    <dgm:cxn modelId="{2AB76242-021F-4D42-8661-E73FDBF974B5}" srcId="{5C9B163F-3A85-4A50-B51E-886A85D9477C}" destId="{D94850F7-5FD6-439B-B28A-63FBF5043848}" srcOrd="0" destOrd="0" parTransId="{AB626521-1C84-427B-B6A7-789D0614C333}" sibTransId="{CAAC7444-1CB5-443D-826C-93CD0D7A585C}"/>
    <dgm:cxn modelId="{A45F2667-E5FF-4EB7-A978-39B11F5E3D3D}" type="presOf" srcId="{9B536715-2D2E-4912-9248-4578879D2B2C}" destId="{CAEF6DB5-01BB-4089-A364-619590242739}" srcOrd="0" destOrd="0" presId="urn:microsoft.com/office/officeart/2005/8/layout/default"/>
    <dgm:cxn modelId="{B1380F73-1B24-444B-AB53-9D70EE67D13E}" type="presOf" srcId="{EF11C2CE-3FC9-40B0-BBA2-CB0D78DE74FC}" destId="{2FC4EB2B-8D58-41B4-9678-97BE1322A0C9}" srcOrd="0" destOrd="0" presId="urn:microsoft.com/office/officeart/2005/8/layout/default"/>
    <dgm:cxn modelId="{F9729176-C3AB-4D59-AE49-2AE169D8E738}" type="presOf" srcId="{5C9B163F-3A85-4A50-B51E-886A85D9477C}" destId="{A1AE702C-CDC0-47CB-B140-AC76110F2C3C}" srcOrd="0" destOrd="0" presId="urn:microsoft.com/office/officeart/2005/8/layout/default"/>
    <dgm:cxn modelId="{DFDB6359-5D46-46E2-92AA-0A12156ABD9C}" srcId="{5C9B163F-3A85-4A50-B51E-886A85D9477C}" destId="{5FF00387-0544-40AB-8047-FDE5BAA67335}" srcOrd="4" destOrd="0" parTransId="{6C642353-B5AD-4477-86AB-3827C76F8C86}" sibTransId="{7868D3E4-BE4B-4963-A576-BC28EF7EF030}"/>
    <dgm:cxn modelId="{7D894C7B-6A45-43B2-B30D-33FF1C34787F}" srcId="{5C9B163F-3A85-4A50-B51E-886A85D9477C}" destId="{EF11C2CE-3FC9-40B0-BBA2-CB0D78DE74FC}" srcOrd="5" destOrd="0" parTransId="{E2BD2D35-0887-4494-9256-F62EBAF54D6A}" sibTransId="{C2CBD732-67BF-4053-B087-6B1FF73A33AE}"/>
    <dgm:cxn modelId="{8F545C95-7F69-4568-94BE-1D9076152B5D}" type="presOf" srcId="{D94850F7-5FD6-439B-B28A-63FBF5043848}" destId="{542F6164-4887-4E32-8F3C-206F7029BC96}" srcOrd="0" destOrd="0" presId="urn:microsoft.com/office/officeart/2005/8/layout/default"/>
    <dgm:cxn modelId="{8F0502AC-BD27-4B6D-891F-DDA3C7298EB3}" srcId="{5C9B163F-3A85-4A50-B51E-886A85D9477C}" destId="{9B536715-2D2E-4912-9248-4578879D2B2C}" srcOrd="2" destOrd="0" parTransId="{309F56F1-4DA6-4E5E-AEB4-DB8E833FC7D6}" sibTransId="{CFC37BE0-62EF-4FA6-B5FD-27B33571EA8F}"/>
    <dgm:cxn modelId="{9145D2C1-A7F9-4019-B1A3-880A0F7BA7D9}" type="presOf" srcId="{5FF00387-0544-40AB-8047-FDE5BAA67335}" destId="{3DFD0519-B85D-40AA-9580-07FC3287EE47}" srcOrd="0" destOrd="0" presId="urn:microsoft.com/office/officeart/2005/8/layout/default"/>
    <dgm:cxn modelId="{E38004D1-4990-4F01-807A-90115D44F8DB}" srcId="{5C9B163F-3A85-4A50-B51E-886A85D9477C}" destId="{DF898C98-17E3-4F39-A8F9-E475404F026B}" srcOrd="3" destOrd="0" parTransId="{1D213367-987A-43C7-946C-9E382F2F3862}" sibTransId="{B371B843-81E2-4434-B14B-A56118083F03}"/>
    <dgm:cxn modelId="{E9DA06D2-6987-453C-9C0F-D4C561C3EA51}" srcId="{5C9B163F-3A85-4A50-B51E-886A85D9477C}" destId="{79C62663-BA5D-426E-A9E3-DCF9C5F14744}" srcOrd="1" destOrd="0" parTransId="{64C68705-84DB-4D20-9621-34A43647F421}" sibTransId="{1A8F5353-22AF-4090-BF66-857EF31E9EC6}"/>
    <dgm:cxn modelId="{54C9E4E7-AAEC-4264-8932-7DDFFCEADE27}" type="presOf" srcId="{79C62663-BA5D-426E-A9E3-DCF9C5F14744}" destId="{D1C05C3C-DBCE-41C4-93D1-BC84B672DFB2}" srcOrd="0" destOrd="0" presId="urn:microsoft.com/office/officeart/2005/8/layout/default"/>
    <dgm:cxn modelId="{83FB7520-7792-446B-A557-D86B83B27F53}" type="presParOf" srcId="{A1AE702C-CDC0-47CB-B140-AC76110F2C3C}" destId="{542F6164-4887-4E32-8F3C-206F7029BC96}" srcOrd="0" destOrd="0" presId="urn:microsoft.com/office/officeart/2005/8/layout/default"/>
    <dgm:cxn modelId="{EEBFCFC0-8609-4CA3-8D44-A102A821FCAF}" type="presParOf" srcId="{A1AE702C-CDC0-47CB-B140-AC76110F2C3C}" destId="{F53519AD-5B03-4E5A-AF3F-2FAE9412FA7B}" srcOrd="1" destOrd="0" presId="urn:microsoft.com/office/officeart/2005/8/layout/default"/>
    <dgm:cxn modelId="{35B971A8-3CC8-4D4F-9266-3A244288D037}" type="presParOf" srcId="{A1AE702C-CDC0-47CB-B140-AC76110F2C3C}" destId="{D1C05C3C-DBCE-41C4-93D1-BC84B672DFB2}" srcOrd="2" destOrd="0" presId="urn:microsoft.com/office/officeart/2005/8/layout/default"/>
    <dgm:cxn modelId="{AEBE7CCD-22C3-49B9-A1AA-7343883E76F4}" type="presParOf" srcId="{A1AE702C-CDC0-47CB-B140-AC76110F2C3C}" destId="{BB9D39B9-4703-4021-8BF9-80ADDEE13C19}" srcOrd="3" destOrd="0" presId="urn:microsoft.com/office/officeart/2005/8/layout/default"/>
    <dgm:cxn modelId="{4483248D-2D5A-43AE-A734-C6DD4F32155F}" type="presParOf" srcId="{A1AE702C-CDC0-47CB-B140-AC76110F2C3C}" destId="{CAEF6DB5-01BB-4089-A364-619590242739}" srcOrd="4" destOrd="0" presId="urn:microsoft.com/office/officeart/2005/8/layout/default"/>
    <dgm:cxn modelId="{9A6811E6-9DE1-4204-B7F2-EC0F7ABFAD46}" type="presParOf" srcId="{A1AE702C-CDC0-47CB-B140-AC76110F2C3C}" destId="{873B7FCB-8DFA-44B8-BBCD-EE82F7ABDF7D}" srcOrd="5" destOrd="0" presId="urn:microsoft.com/office/officeart/2005/8/layout/default"/>
    <dgm:cxn modelId="{E1D22683-1C11-4E1F-9C82-01DFD119F2D6}" type="presParOf" srcId="{A1AE702C-CDC0-47CB-B140-AC76110F2C3C}" destId="{CFAFA6C9-793D-4F66-AC15-6971132731BD}" srcOrd="6" destOrd="0" presId="urn:microsoft.com/office/officeart/2005/8/layout/default"/>
    <dgm:cxn modelId="{D0788F8B-BA2A-4348-9E19-C21B812EA6A4}" type="presParOf" srcId="{A1AE702C-CDC0-47CB-B140-AC76110F2C3C}" destId="{316238CD-F74B-4B03-BA96-76607539CECC}" srcOrd="7" destOrd="0" presId="urn:microsoft.com/office/officeart/2005/8/layout/default"/>
    <dgm:cxn modelId="{3481DD65-EBC7-4F18-8418-8BBF46C8E5FA}" type="presParOf" srcId="{A1AE702C-CDC0-47CB-B140-AC76110F2C3C}" destId="{3DFD0519-B85D-40AA-9580-07FC3287EE47}" srcOrd="8" destOrd="0" presId="urn:microsoft.com/office/officeart/2005/8/layout/default"/>
    <dgm:cxn modelId="{CE3C3697-63DD-459F-8526-D11FC9F523E9}" type="presParOf" srcId="{A1AE702C-CDC0-47CB-B140-AC76110F2C3C}" destId="{FDAC2EE5-4886-4EEE-A8DF-9D146BEDE60C}" srcOrd="9" destOrd="0" presId="urn:microsoft.com/office/officeart/2005/8/layout/default"/>
    <dgm:cxn modelId="{BCD6D535-AE71-4240-B637-9394CB4B7A11}" type="presParOf" srcId="{A1AE702C-CDC0-47CB-B140-AC76110F2C3C}" destId="{2FC4EB2B-8D58-41B4-9678-97BE1322A0C9}"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65D7EC3-73A0-4848-9206-1C814009D272}"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DBB5C73D-C358-4FDE-89A6-1E97E732B05B}">
      <dgm:prSet/>
      <dgm:spPr/>
      <dgm:t>
        <a:bodyPr/>
        <a:lstStyle/>
        <a:p>
          <a:r>
            <a:rPr lang="fr-FR" b="1"/>
            <a:t>Le changement climatique engendre des impacts majeurs :</a:t>
          </a:r>
          <a:endParaRPr lang="en-US"/>
        </a:p>
      </dgm:t>
    </dgm:pt>
    <dgm:pt modelId="{6B657F17-3C07-4E90-8013-BE8D3B125C13}" type="parTrans" cxnId="{4F75F563-9373-41AF-BF72-FDDC81B92513}">
      <dgm:prSet/>
      <dgm:spPr/>
      <dgm:t>
        <a:bodyPr/>
        <a:lstStyle/>
        <a:p>
          <a:endParaRPr lang="en-US"/>
        </a:p>
      </dgm:t>
    </dgm:pt>
    <dgm:pt modelId="{441C2635-E2A4-4E7C-9B62-8FE4BDB30721}" type="sibTrans" cxnId="{4F75F563-9373-41AF-BF72-FDDC81B92513}">
      <dgm:prSet/>
      <dgm:spPr/>
      <dgm:t>
        <a:bodyPr/>
        <a:lstStyle/>
        <a:p>
          <a:endParaRPr lang="en-US"/>
        </a:p>
      </dgm:t>
    </dgm:pt>
    <dgm:pt modelId="{2E523DFE-68B6-4989-AD81-61EECD17C319}">
      <dgm:prSet custT="1"/>
      <dgm:spPr/>
      <dgm:t>
        <a:bodyPr/>
        <a:lstStyle/>
        <a:p>
          <a:r>
            <a:rPr lang="fr-FR" sz="2400" b="1"/>
            <a:t>Hausse des températures</a:t>
          </a:r>
          <a:endParaRPr lang="en-US" sz="2400" dirty="0"/>
        </a:p>
      </dgm:t>
    </dgm:pt>
    <dgm:pt modelId="{C3B463F2-2ADF-453D-8B8E-8D0646BFE0F1}" type="parTrans" cxnId="{C1FFF9A8-95B1-4A8B-95CC-BB782FB5B431}">
      <dgm:prSet/>
      <dgm:spPr/>
      <dgm:t>
        <a:bodyPr/>
        <a:lstStyle/>
        <a:p>
          <a:endParaRPr lang="en-US"/>
        </a:p>
      </dgm:t>
    </dgm:pt>
    <dgm:pt modelId="{2151096F-D7F7-4249-86ED-CB3360E76EB7}" type="sibTrans" cxnId="{C1FFF9A8-95B1-4A8B-95CC-BB782FB5B431}">
      <dgm:prSet/>
      <dgm:spPr/>
      <dgm:t>
        <a:bodyPr/>
        <a:lstStyle/>
        <a:p>
          <a:endParaRPr lang="en-US"/>
        </a:p>
      </dgm:t>
    </dgm:pt>
    <dgm:pt modelId="{09F785C8-3D6E-475E-A5F8-80F87E2299F2}">
      <dgm:prSet/>
      <dgm:spPr/>
      <dgm:t>
        <a:bodyPr/>
        <a:lstStyle/>
        <a:p>
          <a:r>
            <a:rPr lang="fr-FR" b="1"/>
            <a:t>Variabilité des précipitations</a:t>
          </a:r>
          <a:endParaRPr lang="en-US"/>
        </a:p>
      </dgm:t>
    </dgm:pt>
    <dgm:pt modelId="{FE3A02EE-CCB0-4084-9060-03EB86A824B6}" type="parTrans" cxnId="{33151821-F3F2-466C-841A-8511B0BE35F6}">
      <dgm:prSet/>
      <dgm:spPr/>
      <dgm:t>
        <a:bodyPr/>
        <a:lstStyle/>
        <a:p>
          <a:endParaRPr lang="en-US"/>
        </a:p>
      </dgm:t>
    </dgm:pt>
    <dgm:pt modelId="{6DD9AAA1-DAC2-4CDE-87F3-79A40C2875F5}" type="sibTrans" cxnId="{33151821-F3F2-466C-841A-8511B0BE35F6}">
      <dgm:prSet/>
      <dgm:spPr/>
      <dgm:t>
        <a:bodyPr/>
        <a:lstStyle/>
        <a:p>
          <a:endParaRPr lang="en-US"/>
        </a:p>
      </dgm:t>
    </dgm:pt>
    <dgm:pt modelId="{E2471FDA-39C7-4F4B-A8C7-AD8F9DD6AE4A}">
      <dgm:prSet/>
      <dgm:spPr/>
      <dgm:t>
        <a:bodyPr/>
        <a:lstStyle/>
        <a:p>
          <a:r>
            <a:rPr lang="fr-FR" b="1"/>
            <a:t>Dégradation des terres</a:t>
          </a:r>
          <a:endParaRPr lang="en-US"/>
        </a:p>
      </dgm:t>
    </dgm:pt>
    <dgm:pt modelId="{52275721-EADC-4C52-B743-9A53456F9EE3}" type="parTrans" cxnId="{91F9A5AA-60FD-4896-86E7-2E165D1F89B1}">
      <dgm:prSet/>
      <dgm:spPr/>
      <dgm:t>
        <a:bodyPr/>
        <a:lstStyle/>
        <a:p>
          <a:endParaRPr lang="en-US"/>
        </a:p>
      </dgm:t>
    </dgm:pt>
    <dgm:pt modelId="{E5137C7E-822F-4E32-A57E-9FB4C38050C9}" type="sibTrans" cxnId="{91F9A5AA-60FD-4896-86E7-2E165D1F89B1}">
      <dgm:prSet/>
      <dgm:spPr/>
      <dgm:t>
        <a:bodyPr/>
        <a:lstStyle/>
        <a:p>
          <a:endParaRPr lang="en-US"/>
        </a:p>
      </dgm:t>
    </dgm:pt>
    <dgm:pt modelId="{948FDF12-11A3-439B-8654-398512D17C3C}">
      <dgm:prSet/>
      <dgm:spPr/>
      <dgm:t>
        <a:bodyPr/>
        <a:lstStyle/>
        <a:p>
          <a:r>
            <a:rPr lang="fr-FR" b="1"/>
            <a:t>Stress hydrique croissant</a:t>
          </a:r>
          <a:endParaRPr lang="en-US"/>
        </a:p>
      </dgm:t>
    </dgm:pt>
    <dgm:pt modelId="{378F67A3-7372-4016-AFCB-4F094D9A0B22}" type="parTrans" cxnId="{5F589930-7209-4361-966F-E0A0476CC1C8}">
      <dgm:prSet/>
      <dgm:spPr/>
      <dgm:t>
        <a:bodyPr/>
        <a:lstStyle/>
        <a:p>
          <a:endParaRPr lang="en-US"/>
        </a:p>
      </dgm:t>
    </dgm:pt>
    <dgm:pt modelId="{C2B25530-C754-4B50-BE91-29C8C15E35DC}" type="sibTrans" cxnId="{5F589930-7209-4361-966F-E0A0476CC1C8}">
      <dgm:prSet/>
      <dgm:spPr/>
      <dgm:t>
        <a:bodyPr/>
        <a:lstStyle/>
        <a:p>
          <a:endParaRPr lang="en-US"/>
        </a:p>
      </dgm:t>
    </dgm:pt>
    <dgm:pt modelId="{C059F507-DEA6-424E-AB2B-5350391656C4}" type="pres">
      <dgm:prSet presAssocID="{365D7EC3-73A0-4848-9206-1C814009D272}" presName="outerComposite" presStyleCnt="0">
        <dgm:presLayoutVars>
          <dgm:chMax val="5"/>
          <dgm:dir/>
          <dgm:resizeHandles val="exact"/>
        </dgm:presLayoutVars>
      </dgm:prSet>
      <dgm:spPr/>
    </dgm:pt>
    <dgm:pt modelId="{F2DB847A-74D9-4FD5-A3CE-10BE4B130C54}" type="pres">
      <dgm:prSet presAssocID="{365D7EC3-73A0-4848-9206-1C814009D272}" presName="dummyMaxCanvas" presStyleCnt="0">
        <dgm:presLayoutVars/>
      </dgm:prSet>
      <dgm:spPr/>
    </dgm:pt>
    <dgm:pt modelId="{545A3860-013E-4FC0-848D-6858BBFC767A}" type="pres">
      <dgm:prSet presAssocID="{365D7EC3-73A0-4848-9206-1C814009D272}" presName="FiveNodes_1" presStyleLbl="node1" presStyleIdx="0" presStyleCnt="5">
        <dgm:presLayoutVars>
          <dgm:bulletEnabled val="1"/>
        </dgm:presLayoutVars>
      </dgm:prSet>
      <dgm:spPr/>
    </dgm:pt>
    <dgm:pt modelId="{298279CA-612C-487A-A5E2-F25D8EBBCE27}" type="pres">
      <dgm:prSet presAssocID="{365D7EC3-73A0-4848-9206-1C814009D272}" presName="FiveNodes_2" presStyleLbl="node1" presStyleIdx="1" presStyleCnt="5">
        <dgm:presLayoutVars>
          <dgm:bulletEnabled val="1"/>
        </dgm:presLayoutVars>
      </dgm:prSet>
      <dgm:spPr/>
    </dgm:pt>
    <dgm:pt modelId="{C09B3455-580A-4E7F-B22C-773C8DDC78E7}" type="pres">
      <dgm:prSet presAssocID="{365D7EC3-73A0-4848-9206-1C814009D272}" presName="FiveNodes_3" presStyleLbl="node1" presStyleIdx="2" presStyleCnt="5">
        <dgm:presLayoutVars>
          <dgm:bulletEnabled val="1"/>
        </dgm:presLayoutVars>
      </dgm:prSet>
      <dgm:spPr/>
    </dgm:pt>
    <dgm:pt modelId="{2E01C125-3774-49E5-9FDC-2DCA7A77C939}" type="pres">
      <dgm:prSet presAssocID="{365D7EC3-73A0-4848-9206-1C814009D272}" presName="FiveNodes_4" presStyleLbl="node1" presStyleIdx="3" presStyleCnt="5">
        <dgm:presLayoutVars>
          <dgm:bulletEnabled val="1"/>
        </dgm:presLayoutVars>
      </dgm:prSet>
      <dgm:spPr/>
    </dgm:pt>
    <dgm:pt modelId="{116645C9-5413-406E-B77D-0708FBBFE32F}" type="pres">
      <dgm:prSet presAssocID="{365D7EC3-73A0-4848-9206-1C814009D272}" presName="FiveNodes_5" presStyleLbl="node1" presStyleIdx="4" presStyleCnt="5">
        <dgm:presLayoutVars>
          <dgm:bulletEnabled val="1"/>
        </dgm:presLayoutVars>
      </dgm:prSet>
      <dgm:spPr/>
    </dgm:pt>
    <dgm:pt modelId="{65477320-FE86-4C16-84C8-2385F6DC26A2}" type="pres">
      <dgm:prSet presAssocID="{365D7EC3-73A0-4848-9206-1C814009D272}" presName="FiveConn_1-2" presStyleLbl="fgAccFollowNode1" presStyleIdx="0" presStyleCnt="4">
        <dgm:presLayoutVars>
          <dgm:bulletEnabled val="1"/>
        </dgm:presLayoutVars>
      </dgm:prSet>
      <dgm:spPr/>
    </dgm:pt>
    <dgm:pt modelId="{1FE76807-C86B-4001-BD62-F1AA8F02DB1D}" type="pres">
      <dgm:prSet presAssocID="{365D7EC3-73A0-4848-9206-1C814009D272}" presName="FiveConn_2-3" presStyleLbl="fgAccFollowNode1" presStyleIdx="1" presStyleCnt="4">
        <dgm:presLayoutVars>
          <dgm:bulletEnabled val="1"/>
        </dgm:presLayoutVars>
      </dgm:prSet>
      <dgm:spPr/>
    </dgm:pt>
    <dgm:pt modelId="{892ABC1B-3D42-45A6-80D0-3601EE0970BE}" type="pres">
      <dgm:prSet presAssocID="{365D7EC3-73A0-4848-9206-1C814009D272}" presName="FiveConn_3-4" presStyleLbl="fgAccFollowNode1" presStyleIdx="2" presStyleCnt="4">
        <dgm:presLayoutVars>
          <dgm:bulletEnabled val="1"/>
        </dgm:presLayoutVars>
      </dgm:prSet>
      <dgm:spPr/>
    </dgm:pt>
    <dgm:pt modelId="{103FE1B7-8E01-48A4-8224-A10AE34996D1}" type="pres">
      <dgm:prSet presAssocID="{365D7EC3-73A0-4848-9206-1C814009D272}" presName="FiveConn_4-5" presStyleLbl="fgAccFollowNode1" presStyleIdx="3" presStyleCnt="4">
        <dgm:presLayoutVars>
          <dgm:bulletEnabled val="1"/>
        </dgm:presLayoutVars>
      </dgm:prSet>
      <dgm:spPr/>
    </dgm:pt>
    <dgm:pt modelId="{477C813E-364F-44EB-833D-2B30D70C70AE}" type="pres">
      <dgm:prSet presAssocID="{365D7EC3-73A0-4848-9206-1C814009D272}" presName="FiveNodes_1_text" presStyleLbl="node1" presStyleIdx="4" presStyleCnt="5">
        <dgm:presLayoutVars>
          <dgm:bulletEnabled val="1"/>
        </dgm:presLayoutVars>
      </dgm:prSet>
      <dgm:spPr/>
    </dgm:pt>
    <dgm:pt modelId="{86BE2C74-9254-44C6-9348-D10B946EAD26}" type="pres">
      <dgm:prSet presAssocID="{365D7EC3-73A0-4848-9206-1C814009D272}" presName="FiveNodes_2_text" presStyleLbl="node1" presStyleIdx="4" presStyleCnt="5">
        <dgm:presLayoutVars>
          <dgm:bulletEnabled val="1"/>
        </dgm:presLayoutVars>
      </dgm:prSet>
      <dgm:spPr/>
    </dgm:pt>
    <dgm:pt modelId="{CB952E72-5329-4DD9-9E5D-3EA5D6D3D226}" type="pres">
      <dgm:prSet presAssocID="{365D7EC3-73A0-4848-9206-1C814009D272}" presName="FiveNodes_3_text" presStyleLbl="node1" presStyleIdx="4" presStyleCnt="5">
        <dgm:presLayoutVars>
          <dgm:bulletEnabled val="1"/>
        </dgm:presLayoutVars>
      </dgm:prSet>
      <dgm:spPr/>
    </dgm:pt>
    <dgm:pt modelId="{C1792200-016D-4EB7-BFCD-6C67E52E4D4F}" type="pres">
      <dgm:prSet presAssocID="{365D7EC3-73A0-4848-9206-1C814009D272}" presName="FiveNodes_4_text" presStyleLbl="node1" presStyleIdx="4" presStyleCnt="5">
        <dgm:presLayoutVars>
          <dgm:bulletEnabled val="1"/>
        </dgm:presLayoutVars>
      </dgm:prSet>
      <dgm:spPr/>
    </dgm:pt>
    <dgm:pt modelId="{71CBD240-D639-466B-B973-24AB77245375}" type="pres">
      <dgm:prSet presAssocID="{365D7EC3-73A0-4848-9206-1C814009D272}" presName="FiveNodes_5_text" presStyleLbl="node1" presStyleIdx="4" presStyleCnt="5">
        <dgm:presLayoutVars>
          <dgm:bulletEnabled val="1"/>
        </dgm:presLayoutVars>
      </dgm:prSet>
      <dgm:spPr/>
    </dgm:pt>
  </dgm:ptLst>
  <dgm:cxnLst>
    <dgm:cxn modelId="{35B9C403-D886-49F7-84A9-C38FDE28A4B7}" type="presOf" srcId="{2151096F-D7F7-4249-86ED-CB3360E76EB7}" destId="{1FE76807-C86B-4001-BD62-F1AA8F02DB1D}" srcOrd="0" destOrd="0" presId="urn:microsoft.com/office/officeart/2005/8/layout/vProcess5"/>
    <dgm:cxn modelId="{D998E30B-F344-4719-813A-0743A0CF54DD}" type="presOf" srcId="{E5137C7E-822F-4E32-A57E-9FB4C38050C9}" destId="{103FE1B7-8E01-48A4-8224-A10AE34996D1}" srcOrd="0" destOrd="0" presId="urn:microsoft.com/office/officeart/2005/8/layout/vProcess5"/>
    <dgm:cxn modelId="{7892B115-A3C1-4CA0-A810-2B6195893AD3}" type="presOf" srcId="{441C2635-E2A4-4E7C-9B62-8FE4BDB30721}" destId="{65477320-FE86-4C16-84C8-2385F6DC26A2}" srcOrd="0" destOrd="0" presId="urn:microsoft.com/office/officeart/2005/8/layout/vProcess5"/>
    <dgm:cxn modelId="{33151821-F3F2-466C-841A-8511B0BE35F6}" srcId="{365D7EC3-73A0-4848-9206-1C814009D272}" destId="{09F785C8-3D6E-475E-A5F8-80F87E2299F2}" srcOrd="2" destOrd="0" parTransId="{FE3A02EE-CCB0-4084-9060-03EB86A824B6}" sibTransId="{6DD9AAA1-DAC2-4CDE-87F3-79A40C2875F5}"/>
    <dgm:cxn modelId="{7BBFF225-3B8D-4CD2-B8BE-7B9E4F289D8E}" type="presOf" srcId="{09F785C8-3D6E-475E-A5F8-80F87E2299F2}" destId="{C09B3455-580A-4E7F-B22C-773C8DDC78E7}" srcOrd="0" destOrd="0" presId="urn:microsoft.com/office/officeart/2005/8/layout/vProcess5"/>
    <dgm:cxn modelId="{1E1B6D27-EC76-429F-9DBB-4B15438CAFFB}" type="presOf" srcId="{2E523DFE-68B6-4989-AD81-61EECD17C319}" destId="{298279CA-612C-487A-A5E2-F25D8EBBCE27}" srcOrd="0" destOrd="0" presId="urn:microsoft.com/office/officeart/2005/8/layout/vProcess5"/>
    <dgm:cxn modelId="{B6D45F2B-1A98-457C-A259-44CB6ED0483F}" type="presOf" srcId="{365D7EC3-73A0-4848-9206-1C814009D272}" destId="{C059F507-DEA6-424E-AB2B-5350391656C4}" srcOrd="0" destOrd="0" presId="urn:microsoft.com/office/officeart/2005/8/layout/vProcess5"/>
    <dgm:cxn modelId="{1D73752F-D14E-458C-AC98-64A6C72C2092}" type="presOf" srcId="{6DD9AAA1-DAC2-4CDE-87F3-79A40C2875F5}" destId="{892ABC1B-3D42-45A6-80D0-3601EE0970BE}" srcOrd="0" destOrd="0" presId="urn:microsoft.com/office/officeart/2005/8/layout/vProcess5"/>
    <dgm:cxn modelId="{5F589930-7209-4361-966F-E0A0476CC1C8}" srcId="{365D7EC3-73A0-4848-9206-1C814009D272}" destId="{948FDF12-11A3-439B-8654-398512D17C3C}" srcOrd="4" destOrd="0" parTransId="{378F67A3-7372-4016-AFCB-4F094D9A0B22}" sibTransId="{C2B25530-C754-4B50-BE91-29C8C15E35DC}"/>
    <dgm:cxn modelId="{D4791F3E-8B17-4BEB-ACD2-980AEC17926A}" type="presOf" srcId="{E2471FDA-39C7-4F4B-A8C7-AD8F9DD6AE4A}" destId="{C1792200-016D-4EB7-BFCD-6C67E52E4D4F}" srcOrd="1" destOrd="0" presId="urn:microsoft.com/office/officeart/2005/8/layout/vProcess5"/>
    <dgm:cxn modelId="{8FFF8063-6B12-40CF-83B1-D9F71B1F27A5}" type="presOf" srcId="{DBB5C73D-C358-4FDE-89A6-1E97E732B05B}" destId="{545A3860-013E-4FC0-848D-6858BBFC767A}" srcOrd="0" destOrd="0" presId="urn:microsoft.com/office/officeart/2005/8/layout/vProcess5"/>
    <dgm:cxn modelId="{4F75F563-9373-41AF-BF72-FDDC81B92513}" srcId="{365D7EC3-73A0-4848-9206-1C814009D272}" destId="{DBB5C73D-C358-4FDE-89A6-1E97E732B05B}" srcOrd="0" destOrd="0" parTransId="{6B657F17-3C07-4E90-8013-BE8D3B125C13}" sibTransId="{441C2635-E2A4-4E7C-9B62-8FE4BDB30721}"/>
    <dgm:cxn modelId="{6CA83A47-C709-4255-8943-7C386C3649DE}" type="presOf" srcId="{948FDF12-11A3-439B-8654-398512D17C3C}" destId="{116645C9-5413-406E-B77D-0708FBBFE32F}" srcOrd="0" destOrd="0" presId="urn:microsoft.com/office/officeart/2005/8/layout/vProcess5"/>
    <dgm:cxn modelId="{E611AB80-8C0B-419D-88D8-E8CCA4504B4F}" type="presOf" srcId="{948FDF12-11A3-439B-8654-398512D17C3C}" destId="{71CBD240-D639-466B-B973-24AB77245375}" srcOrd="1" destOrd="0" presId="urn:microsoft.com/office/officeart/2005/8/layout/vProcess5"/>
    <dgm:cxn modelId="{68E4E48E-73A3-43A0-8E40-F9E1A870F00E}" type="presOf" srcId="{09F785C8-3D6E-475E-A5F8-80F87E2299F2}" destId="{CB952E72-5329-4DD9-9E5D-3EA5D6D3D226}" srcOrd="1" destOrd="0" presId="urn:microsoft.com/office/officeart/2005/8/layout/vProcess5"/>
    <dgm:cxn modelId="{C1FFF9A8-95B1-4A8B-95CC-BB782FB5B431}" srcId="{365D7EC3-73A0-4848-9206-1C814009D272}" destId="{2E523DFE-68B6-4989-AD81-61EECD17C319}" srcOrd="1" destOrd="0" parTransId="{C3B463F2-2ADF-453D-8B8E-8D0646BFE0F1}" sibTransId="{2151096F-D7F7-4249-86ED-CB3360E76EB7}"/>
    <dgm:cxn modelId="{91F9A5AA-60FD-4896-86E7-2E165D1F89B1}" srcId="{365D7EC3-73A0-4848-9206-1C814009D272}" destId="{E2471FDA-39C7-4F4B-A8C7-AD8F9DD6AE4A}" srcOrd="3" destOrd="0" parTransId="{52275721-EADC-4C52-B743-9A53456F9EE3}" sibTransId="{E5137C7E-822F-4E32-A57E-9FB4C38050C9}"/>
    <dgm:cxn modelId="{324E6DAD-92AF-46EF-AEE3-12537D3594BE}" type="presOf" srcId="{E2471FDA-39C7-4F4B-A8C7-AD8F9DD6AE4A}" destId="{2E01C125-3774-49E5-9FDC-2DCA7A77C939}" srcOrd="0" destOrd="0" presId="urn:microsoft.com/office/officeart/2005/8/layout/vProcess5"/>
    <dgm:cxn modelId="{7B23EFB1-8C18-4FFC-9C7A-CCC31EF0A3B7}" type="presOf" srcId="{2E523DFE-68B6-4989-AD81-61EECD17C319}" destId="{86BE2C74-9254-44C6-9348-D10B946EAD26}" srcOrd="1" destOrd="0" presId="urn:microsoft.com/office/officeart/2005/8/layout/vProcess5"/>
    <dgm:cxn modelId="{B76387C8-AFFF-47E3-B7BB-64BBACBB7CCD}" type="presOf" srcId="{DBB5C73D-C358-4FDE-89A6-1E97E732B05B}" destId="{477C813E-364F-44EB-833D-2B30D70C70AE}" srcOrd="1" destOrd="0" presId="urn:microsoft.com/office/officeart/2005/8/layout/vProcess5"/>
    <dgm:cxn modelId="{33967A2C-62F5-4AF7-8A90-4CEDE9A066AB}" type="presParOf" srcId="{C059F507-DEA6-424E-AB2B-5350391656C4}" destId="{F2DB847A-74D9-4FD5-A3CE-10BE4B130C54}" srcOrd="0" destOrd="0" presId="urn:microsoft.com/office/officeart/2005/8/layout/vProcess5"/>
    <dgm:cxn modelId="{638DDC32-E345-4407-9930-ECDE78ED6962}" type="presParOf" srcId="{C059F507-DEA6-424E-AB2B-5350391656C4}" destId="{545A3860-013E-4FC0-848D-6858BBFC767A}" srcOrd="1" destOrd="0" presId="urn:microsoft.com/office/officeart/2005/8/layout/vProcess5"/>
    <dgm:cxn modelId="{7886E0B4-539D-4021-AE1A-EF55BB7C4D55}" type="presParOf" srcId="{C059F507-DEA6-424E-AB2B-5350391656C4}" destId="{298279CA-612C-487A-A5E2-F25D8EBBCE27}" srcOrd="2" destOrd="0" presId="urn:microsoft.com/office/officeart/2005/8/layout/vProcess5"/>
    <dgm:cxn modelId="{C7F76E43-E735-4F44-8275-47267D724C69}" type="presParOf" srcId="{C059F507-DEA6-424E-AB2B-5350391656C4}" destId="{C09B3455-580A-4E7F-B22C-773C8DDC78E7}" srcOrd="3" destOrd="0" presId="urn:microsoft.com/office/officeart/2005/8/layout/vProcess5"/>
    <dgm:cxn modelId="{3A3BDB25-CD51-4ABE-A255-7630EBADEC1C}" type="presParOf" srcId="{C059F507-DEA6-424E-AB2B-5350391656C4}" destId="{2E01C125-3774-49E5-9FDC-2DCA7A77C939}" srcOrd="4" destOrd="0" presId="urn:microsoft.com/office/officeart/2005/8/layout/vProcess5"/>
    <dgm:cxn modelId="{9A9CA7E6-E18C-4720-9895-A332EA2AD26A}" type="presParOf" srcId="{C059F507-DEA6-424E-AB2B-5350391656C4}" destId="{116645C9-5413-406E-B77D-0708FBBFE32F}" srcOrd="5" destOrd="0" presId="urn:microsoft.com/office/officeart/2005/8/layout/vProcess5"/>
    <dgm:cxn modelId="{B1CFEEA7-CE15-43FB-8C57-6D45DE8083EC}" type="presParOf" srcId="{C059F507-DEA6-424E-AB2B-5350391656C4}" destId="{65477320-FE86-4C16-84C8-2385F6DC26A2}" srcOrd="6" destOrd="0" presId="urn:microsoft.com/office/officeart/2005/8/layout/vProcess5"/>
    <dgm:cxn modelId="{0EA10131-28D1-4AB7-8984-988D1BE3E4A0}" type="presParOf" srcId="{C059F507-DEA6-424E-AB2B-5350391656C4}" destId="{1FE76807-C86B-4001-BD62-F1AA8F02DB1D}" srcOrd="7" destOrd="0" presId="urn:microsoft.com/office/officeart/2005/8/layout/vProcess5"/>
    <dgm:cxn modelId="{4CFF00F1-59B1-417F-BFDA-84BAB8F2CDD6}" type="presParOf" srcId="{C059F507-DEA6-424E-AB2B-5350391656C4}" destId="{892ABC1B-3D42-45A6-80D0-3601EE0970BE}" srcOrd="8" destOrd="0" presId="urn:microsoft.com/office/officeart/2005/8/layout/vProcess5"/>
    <dgm:cxn modelId="{7BD41C32-50BD-4B77-BB9A-5A3D272F07E0}" type="presParOf" srcId="{C059F507-DEA6-424E-AB2B-5350391656C4}" destId="{103FE1B7-8E01-48A4-8224-A10AE34996D1}" srcOrd="9" destOrd="0" presId="urn:microsoft.com/office/officeart/2005/8/layout/vProcess5"/>
    <dgm:cxn modelId="{C40F56A4-B570-42E8-85B4-D3D55DF65E89}" type="presParOf" srcId="{C059F507-DEA6-424E-AB2B-5350391656C4}" destId="{477C813E-364F-44EB-833D-2B30D70C70AE}" srcOrd="10" destOrd="0" presId="urn:microsoft.com/office/officeart/2005/8/layout/vProcess5"/>
    <dgm:cxn modelId="{E56637E5-4B80-4189-80B5-4EF2F7B2EC45}" type="presParOf" srcId="{C059F507-DEA6-424E-AB2B-5350391656C4}" destId="{86BE2C74-9254-44C6-9348-D10B946EAD26}" srcOrd="11" destOrd="0" presId="urn:microsoft.com/office/officeart/2005/8/layout/vProcess5"/>
    <dgm:cxn modelId="{0BA7FAED-E692-4E7B-80F3-C64B81905C5E}" type="presParOf" srcId="{C059F507-DEA6-424E-AB2B-5350391656C4}" destId="{CB952E72-5329-4DD9-9E5D-3EA5D6D3D226}" srcOrd="12" destOrd="0" presId="urn:microsoft.com/office/officeart/2005/8/layout/vProcess5"/>
    <dgm:cxn modelId="{EAE6E376-DDE7-4C5B-BD0C-A2A46882EB7F}" type="presParOf" srcId="{C059F507-DEA6-424E-AB2B-5350391656C4}" destId="{C1792200-016D-4EB7-BFCD-6C67E52E4D4F}" srcOrd="13" destOrd="0" presId="urn:microsoft.com/office/officeart/2005/8/layout/vProcess5"/>
    <dgm:cxn modelId="{CAEF214E-8854-4516-8360-F731B8B0B93E}" type="presParOf" srcId="{C059F507-DEA6-424E-AB2B-5350391656C4}" destId="{71CBD240-D639-466B-B973-24AB77245375}"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936A381-F531-4E01-85F9-3A1C4CD269F1}" type="doc">
      <dgm:prSet loTypeId="urn:microsoft.com/office/officeart/2016/7/layout/AccentHomeChevronProcess" loCatId="process" qsTypeId="urn:microsoft.com/office/officeart/2005/8/quickstyle/simple1" qsCatId="simple" csTypeId="urn:microsoft.com/office/officeart/2005/8/colors/colorful1" csCatId="colorful" phldr="1"/>
      <dgm:spPr/>
      <dgm:t>
        <a:bodyPr/>
        <a:lstStyle/>
        <a:p>
          <a:endParaRPr lang="en-US"/>
        </a:p>
      </dgm:t>
    </dgm:pt>
    <dgm:pt modelId="{0DACA90C-8539-4D5A-BD26-8D8E37B21CD9}">
      <dgm:prSet/>
      <dgm:spPr/>
      <dgm:t>
        <a:bodyPr/>
        <a:lstStyle/>
        <a:p>
          <a:r>
            <a:rPr lang="en-US"/>
            <a:t>2021</a:t>
          </a:r>
        </a:p>
      </dgm:t>
    </dgm:pt>
    <dgm:pt modelId="{5789824D-7116-401E-A320-67AA9F507978}" type="parTrans" cxnId="{8642CE14-8296-47EF-BD2E-8C6512A7CB64}">
      <dgm:prSet/>
      <dgm:spPr/>
      <dgm:t>
        <a:bodyPr/>
        <a:lstStyle/>
        <a:p>
          <a:endParaRPr lang="en-US"/>
        </a:p>
      </dgm:t>
    </dgm:pt>
    <dgm:pt modelId="{3509F2BC-79A8-4AEF-8C73-D83397329603}" type="sibTrans" cxnId="{8642CE14-8296-47EF-BD2E-8C6512A7CB64}">
      <dgm:prSet/>
      <dgm:spPr/>
      <dgm:t>
        <a:bodyPr/>
        <a:lstStyle/>
        <a:p>
          <a:endParaRPr lang="en-US"/>
        </a:p>
      </dgm:t>
    </dgm:pt>
    <dgm:pt modelId="{A54A663D-0EC1-4683-B4CB-4F821189CBD4}">
      <dgm:prSet custT="1"/>
      <dgm:spPr/>
      <dgm:t>
        <a:bodyPr/>
        <a:lstStyle/>
        <a:p>
          <a:r>
            <a:rPr lang="en-US" sz="2000" dirty="0"/>
            <a:t>Collaboration CEDPE–OIF </a:t>
          </a:r>
          <a:r>
            <a:rPr lang="en-US" sz="2000" dirty="0" err="1"/>
            <a:t>depuis</a:t>
          </a:r>
          <a:r>
            <a:rPr lang="en-US" sz="2000" dirty="0"/>
            <a:t> 2021 sur la </a:t>
          </a:r>
          <a:r>
            <a:rPr lang="en-US" sz="2000" dirty="0" err="1"/>
            <a:t>prévention</a:t>
          </a:r>
          <a:r>
            <a:rPr lang="en-US" sz="2000" dirty="0"/>
            <a:t> des </a:t>
          </a:r>
          <a:r>
            <a:rPr lang="en-US" sz="2000" dirty="0" err="1"/>
            <a:t>conflits</a:t>
          </a:r>
          <a:r>
            <a:rPr lang="en-US" sz="2000" dirty="0"/>
            <a:t> et la et la production de données </a:t>
          </a:r>
          <a:r>
            <a:rPr lang="en-US" sz="2000" dirty="0" err="1"/>
            <a:t>stratégiques</a:t>
          </a:r>
          <a:r>
            <a:rPr lang="en-US" sz="2000" dirty="0"/>
            <a:t>.</a:t>
          </a:r>
        </a:p>
      </dgm:t>
    </dgm:pt>
    <dgm:pt modelId="{22BCB218-8399-4E14-B653-46749EAAFE5A}" type="parTrans" cxnId="{549BD289-DD1D-4204-AF78-A17B980F0DF9}">
      <dgm:prSet/>
      <dgm:spPr/>
      <dgm:t>
        <a:bodyPr/>
        <a:lstStyle/>
        <a:p>
          <a:endParaRPr lang="en-US"/>
        </a:p>
      </dgm:t>
    </dgm:pt>
    <dgm:pt modelId="{ADCE649B-CC62-4F88-B8C2-FB387439A158}" type="sibTrans" cxnId="{549BD289-DD1D-4204-AF78-A17B980F0DF9}">
      <dgm:prSet/>
      <dgm:spPr/>
      <dgm:t>
        <a:bodyPr/>
        <a:lstStyle/>
        <a:p>
          <a:endParaRPr lang="en-US"/>
        </a:p>
      </dgm:t>
    </dgm:pt>
    <dgm:pt modelId="{FD2B06D3-9316-4260-A430-4853601D6AEE}">
      <dgm:prSet/>
      <dgm:spPr/>
      <dgm:t>
        <a:bodyPr/>
        <a:lstStyle/>
        <a:p>
          <a:r>
            <a:rPr lang="en-US"/>
            <a:t>2023</a:t>
          </a:r>
        </a:p>
      </dgm:t>
    </dgm:pt>
    <dgm:pt modelId="{430E1EBC-F1FB-4944-814E-CC23FFB8F7D7}" type="parTrans" cxnId="{8F70208F-2B9B-478E-BB28-A64D0C996A49}">
      <dgm:prSet/>
      <dgm:spPr/>
      <dgm:t>
        <a:bodyPr/>
        <a:lstStyle/>
        <a:p>
          <a:endParaRPr lang="en-US"/>
        </a:p>
      </dgm:t>
    </dgm:pt>
    <dgm:pt modelId="{C6158C1F-B952-40C8-BDE5-AE5A2F1448E8}" type="sibTrans" cxnId="{8F70208F-2B9B-478E-BB28-A64D0C996A49}">
      <dgm:prSet/>
      <dgm:spPr/>
      <dgm:t>
        <a:bodyPr/>
        <a:lstStyle/>
        <a:p>
          <a:endParaRPr lang="en-US"/>
        </a:p>
      </dgm:t>
    </dgm:pt>
    <dgm:pt modelId="{E43A2DD6-BF33-43D5-BC44-A2E2E99A761E}">
      <dgm:prSet custT="1"/>
      <dgm:spPr/>
      <dgm:t>
        <a:bodyPr/>
        <a:lstStyle/>
        <a:p>
          <a:r>
            <a:rPr lang="en-US" sz="2400" dirty="0"/>
            <a:t>Consortium </a:t>
          </a:r>
          <a:r>
            <a:rPr lang="en-US" sz="2400" dirty="0" err="1"/>
            <a:t>régional</a:t>
          </a:r>
          <a:r>
            <a:rPr lang="en-US" sz="2400" dirty="0"/>
            <a:t> (2023) : 8 institutions, 4 pays (Tchad, Cameroun, RCA, </a:t>
          </a:r>
          <a:r>
            <a:rPr lang="en-US" sz="2400" dirty="0" err="1"/>
            <a:t>Égypte</a:t>
          </a:r>
          <a:r>
            <a:rPr lang="en-US" sz="2400" dirty="0"/>
            <a:t>).</a:t>
          </a:r>
        </a:p>
      </dgm:t>
    </dgm:pt>
    <dgm:pt modelId="{AE325595-2C1C-4D14-ACCB-86F4E04D4BA6}" type="parTrans" cxnId="{564408F0-9C35-4AEF-A36D-8DCC8046F51B}">
      <dgm:prSet/>
      <dgm:spPr/>
      <dgm:t>
        <a:bodyPr/>
        <a:lstStyle/>
        <a:p>
          <a:endParaRPr lang="en-US"/>
        </a:p>
      </dgm:t>
    </dgm:pt>
    <dgm:pt modelId="{1F46A280-398F-4618-B415-626C1C6DED97}" type="sibTrans" cxnId="{564408F0-9C35-4AEF-A36D-8DCC8046F51B}">
      <dgm:prSet/>
      <dgm:spPr/>
      <dgm:t>
        <a:bodyPr/>
        <a:lstStyle/>
        <a:p>
          <a:endParaRPr lang="en-US"/>
        </a:p>
      </dgm:t>
    </dgm:pt>
    <dgm:pt modelId="{705CDC54-4BF6-4BBD-9AFF-FC9FDA303871}">
      <dgm:prSet/>
      <dgm:spPr/>
      <dgm:t>
        <a:bodyPr/>
        <a:lstStyle/>
        <a:p>
          <a:r>
            <a:rPr lang="en-US"/>
            <a:t>sept. 2025</a:t>
          </a:r>
        </a:p>
      </dgm:t>
    </dgm:pt>
    <dgm:pt modelId="{88F44BC9-5E37-47F3-96D9-0AA0ECA23CD1}" type="parTrans" cxnId="{D320BACF-6940-48BA-BDF1-4310F2BC6C6D}">
      <dgm:prSet/>
      <dgm:spPr/>
      <dgm:t>
        <a:bodyPr/>
        <a:lstStyle/>
        <a:p>
          <a:endParaRPr lang="en-US"/>
        </a:p>
      </dgm:t>
    </dgm:pt>
    <dgm:pt modelId="{0DF1EF83-33EC-46E8-A8A4-01DBE562DED0}" type="sibTrans" cxnId="{D320BACF-6940-48BA-BDF1-4310F2BC6C6D}">
      <dgm:prSet/>
      <dgm:spPr/>
      <dgm:t>
        <a:bodyPr/>
        <a:lstStyle/>
        <a:p>
          <a:endParaRPr lang="en-US"/>
        </a:p>
      </dgm:t>
    </dgm:pt>
    <dgm:pt modelId="{48F3457B-18F0-437A-B1F0-1F35066D2191}">
      <dgm:prSet custT="1"/>
      <dgm:spPr/>
      <dgm:t>
        <a:bodyPr/>
        <a:lstStyle/>
        <a:p>
          <a:r>
            <a:rPr lang="en-US" sz="2000" dirty="0"/>
            <a:t>En sept 2025, le Centre for Energy and Climate Change de Baz University (Nigeria) a rejoint le consortium, </a:t>
          </a:r>
          <a:r>
            <a:rPr lang="en-US" sz="2000" dirty="0" err="1"/>
            <a:t>élargissant</a:t>
          </a:r>
          <a:r>
            <a:rPr lang="en-US" sz="2000" dirty="0"/>
            <a:t> la </a:t>
          </a:r>
          <a:r>
            <a:rPr lang="en-US" sz="2000" dirty="0" err="1"/>
            <a:t>coopération</a:t>
          </a:r>
          <a:r>
            <a:rPr lang="en-US" sz="2000" dirty="0"/>
            <a:t> </a:t>
          </a:r>
          <a:r>
            <a:rPr lang="en-US" sz="2000" dirty="0" err="1"/>
            <a:t>vers</a:t>
          </a:r>
          <a:r>
            <a:rPr lang="en-US" sz="2000" dirty="0"/>
            <a:t> </a:t>
          </a:r>
          <a:r>
            <a:rPr lang="en-US" sz="2000" dirty="0" err="1"/>
            <a:t>l’Afrique</a:t>
          </a:r>
          <a:r>
            <a:rPr lang="en-US" sz="2000" dirty="0"/>
            <a:t> anglophone.</a:t>
          </a:r>
        </a:p>
      </dgm:t>
    </dgm:pt>
    <dgm:pt modelId="{4D4CD6C1-1F73-4F75-A7C2-D090E18B36D8}" type="sibTrans" cxnId="{B762E167-56E9-48C1-9647-1F6E1272FE3F}">
      <dgm:prSet/>
      <dgm:spPr/>
      <dgm:t>
        <a:bodyPr/>
        <a:lstStyle/>
        <a:p>
          <a:endParaRPr lang="en-US"/>
        </a:p>
      </dgm:t>
    </dgm:pt>
    <dgm:pt modelId="{0CBC8772-0908-480B-AB9F-26F86F032A38}" type="parTrans" cxnId="{B762E167-56E9-48C1-9647-1F6E1272FE3F}">
      <dgm:prSet/>
      <dgm:spPr/>
      <dgm:t>
        <a:bodyPr/>
        <a:lstStyle/>
        <a:p>
          <a:endParaRPr lang="en-US"/>
        </a:p>
      </dgm:t>
    </dgm:pt>
    <dgm:pt modelId="{8C9A9B90-2F3B-48E7-8DA0-987902539DB1}" type="pres">
      <dgm:prSet presAssocID="{D936A381-F531-4E01-85F9-3A1C4CD269F1}" presName="Name0" presStyleCnt="0">
        <dgm:presLayoutVars>
          <dgm:animLvl val="lvl"/>
          <dgm:resizeHandles val="exact"/>
        </dgm:presLayoutVars>
      </dgm:prSet>
      <dgm:spPr/>
    </dgm:pt>
    <dgm:pt modelId="{CD5DF2A4-0EA4-4324-A9FF-7A0EED1ECFDD}" type="pres">
      <dgm:prSet presAssocID="{0DACA90C-8539-4D5A-BD26-8D8E37B21CD9}" presName="composite" presStyleCnt="0"/>
      <dgm:spPr/>
    </dgm:pt>
    <dgm:pt modelId="{E7B5536B-9B68-4936-9F26-60030F7ECAEA}" type="pres">
      <dgm:prSet presAssocID="{0DACA90C-8539-4D5A-BD26-8D8E37B21CD9}" presName="L" presStyleLbl="solidFgAcc1" presStyleIdx="0" presStyleCnt="3">
        <dgm:presLayoutVars>
          <dgm:chMax val="0"/>
          <dgm:chPref val="0"/>
        </dgm:presLayoutVars>
      </dgm:prSet>
      <dgm:spPr/>
    </dgm:pt>
    <dgm:pt modelId="{DBB20790-6DC9-4F23-B543-07254729ADE2}" type="pres">
      <dgm:prSet presAssocID="{0DACA90C-8539-4D5A-BD26-8D8E37B21CD9}" presName="parTx" presStyleLbl="alignNode1" presStyleIdx="0" presStyleCnt="3" custScaleY="181177">
        <dgm:presLayoutVars>
          <dgm:chMax val="0"/>
          <dgm:chPref val="0"/>
          <dgm:bulletEnabled val="1"/>
        </dgm:presLayoutVars>
      </dgm:prSet>
      <dgm:spPr/>
    </dgm:pt>
    <dgm:pt modelId="{06A02F59-E72C-46FA-AF82-41797B0ACB61}" type="pres">
      <dgm:prSet presAssocID="{0DACA90C-8539-4D5A-BD26-8D8E37B21CD9}" presName="desTx" presStyleLbl="revTx" presStyleIdx="0" presStyleCnt="3">
        <dgm:presLayoutVars>
          <dgm:chMax val="0"/>
          <dgm:chPref val="0"/>
          <dgm:bulletEnabled val="1"/>
        </dgm:presLayoutVars>
      </dgm:prSet>
      <dgm:spPr/>
    </dgm:pt>
    <dgm:pt modelId="{0D25DB89-974D-4716-BDEB-419606D30584}" type="pres">
      <dgm:prSet presAssocID="{0DACA90C-8539-4D5A-BD26-8D8E37B21CD9}" presName="EmptyPlaceHolder" presStyleCnt="0"/>
      <dgm:spPr/>
    </dgm:pt>
    <dgm:pt modelId="{B1D0843F-B267-45A7-BF37-F4F0C085B6B3}" type="pres">
      <dgm:prSet presAssocID="{3509F2BC-79A8-4AEF-8C73-D83397329603}" presName="space" presStyleCnt="0"/>
      <dgm:spPr/>
    </dgm:pt>
    <dgm:pt modelId="{DD308A75-18C4-47A5-BE57-C2DDA25E9D3A}" type="pres">
      <dgm:prSet presAssocID="{FD2B06D3-9316-4260-A430-4853601D6AEE}" presName="composite" presStyleCnt="0"/>
      <dgm:spPr/>
    </dgm:pt>
    <dgm:pt modelId="{563C7240-2F1E-405C-AD20-C82A29365F5B}" type="pres">
      <dgm:prSet presAssocID="{FD2B06D3-9316-4260-A430-4853601D6AEE}" presName="L" presStyleLbl="solidFgAcc1" presStyleIdx="1" presStyleCnt="3">
        <dgm:presLayoutVars>
          <dgm:chMax val="0"/>
          <dgm:chPref val="0"/>
        </dgm:presLayoutVars>
      </dgm:prSet>
      <dgm:spPr/>
    </dgm:pt>
    <dgm:pt modelId="{4D37FBEB-7271-4156-A4E4-EFF34E9943EC}" type="pres">
      <dgm:prSet presAssocID="{FD2B06D3-9316-4260-A430-4853601D6AEE}" presName="parTx" presStyleLbl="alignNode1" presStyleIdx="1" presStyleCnt="3" custScaleY="181676">
        <dgm:presLayoutVars>
          <dgm:chMax val="0"/>
          <dgm:chPref val="0"/>
          <dgm:bulletEnabled val="1"/>
        </dgm:presLayoutVars>
      </dgm:prSet>
      <dgm:spPr/>
    </dgm:pt>
    <dgm:pt modelId="{C89166C4-45E6-4017-93CE-43147AC76F8B}" type="pres">
      <dgm:prSet presAssocID="{FD2B06D3-9316-4260-A430-4853601D6AEE}" presName="desTx" presStyleLbl="revTx" presStyleIdx="1" presStyleCnt="3">
        <dgm:presLayoutVars>
          <dgm:chMax val="0"/>
          <dgm:chPref val="0"/>
          <dgm:bulletEnabled val="1"/>
        </dgm:presLayoutVars>
      </dgm:prSet>
      <dgm:spPr/>
    </dgm:pt>
    <dgm:pt modelId="{741D7A4D-1C0D-4A43-9C03-3F31D5B844F9}" type="pres">
      <dgm:prSet presAssocID="{FD2B06D3-9316-4260-A430-4853601D6AEE}" presName="EmptyPlaceHolder" presStyleCnt="0"/>
      <dgm:spPr/>
    </dgm:pt>
    <dgm:pt modelId="{6FB19775-DB8B-4348-BF1F-2C45F5DE4F56}" type="pres">
      <dgm:prSet presAssocID="{C6158C1F-B952-40C8-BDE5-AE5A2F1448E8}" presName="space" presStyleCnt="0"/>
      <dgm:spPr/>
    </dgm:pt>
    <dgm:pt modelId="{960FE59A-4150-47A4-9F83-A9B63D8EE147}" type="pres">
      <dgm:prSet presAssocID="{705CDC54-4BF6-4BBD-9AFF-FC9FDA303871}" presName="composite" presStyleCnt="0"/>
      <dgm:spPr/>
    </dgm:pt>
    <dgm:pt modelId="{9292F8C2-4009-480E-AB8E-D82FB54DFC73}" type="pres">
      <dgm:prSet presAssocID="{705CDC54-4BF6-4BBD-9AFF-FC9FDA303871}" presName="L" presStyleLbl="solidFgAcc1" presStyleIdx="2" presStyleCnt="3">
        <dgm:presLayoutVars>
          <dgm:chMax val="0"/>
          <dgm:chPref val="0"/>
        </dgm:presLayoutVars>
      </dgm:prSet>
      <dgm:spPr/>
    </dgm:pt>
    <dgm:pt modelId="{8968BB57-F88D-4522-AEAD-61A9284482F1}" type="pres">
      <dgm:prSet presAssocID="{705CDC54-4BF6-4BBD-9AFF-FC9FDA303871}" presName="parTx" presStyleLbl="alignNode1" presStyleIdx="2" presStyleCnt="3" custScaleY="165727" custLinFactNeighborX="-2373" custLinFactNeighborY="7435">
        <dgm:presLayoutVars>
          <dgm:chMax val="0"/>
          <dgm:chPref val="0"/>
          <dgm:bulletEnabled val="1"/>
        </dgm:presLayoutVars>
      </dgm:prSet>
      <dgm:spPr/>
    </dgm:pt>
    <dgm:pt modelId="{5632E2D3-86A8-4DB2-8BBD-23C5DFE30981}" type="pres">
      <dgm:prSet presAssocID="{705CDC54-4BF6-4BBD-9AFF-FC9FDA303871}" presName="desTx" presStyleLbl="revTx" presStyleIdx="2" presStyleCnt="3">
        <dgm:presLayoutVars>
          <dgm:chMax val="0"/>
          <dgm:chPref val="0"/>
          <dgm:bulletEnabled val="1"/>
        </dgm:presLayoutVars>
      </dgm:prSet>
      <dgm:spPr/>
    </dgm:pt>
    <dgm:pt modelId="{641E3D06-E6A7-4020-A63E-CEBC6EEA00CF}" type="pres">
      <dgm:prSet presAssocID="{705CDC54-4BF6-4BBD-9AFF-FC9FDA303871}" presName="EmptyPlaceHolder" presStyleCnt="0"/>
      <dgm:spPr/>
    </dgm:pt>
  </dgm:ptLst>
  <dgm:cxnLst>
    <dgm:cxn modelId="{B3841303-A5AD-4107-B3B8-602DBF6F4089}" type="presOf" srcId="{D936A381-F531-4E01-85F9-3A1C4CD269F1}" destId="{8C9A9B90-2F3B-48E7-8DA0-987902539DB1}" srcOrd="0" destOrd="0" presId="urn:microsoft.com/office/officeart/2016/7/layout/AccentHomeChevronProcess"/>
    <dgm:cxn modelId="{8642CE14-8296-47EF-BD2E-8C6512A7CB64}" srcId="{D936A381-F531-4E01-85F9-3A1C4CD269F1}" destId="{0DACA90C-8539-4D5A-BD26-8D8E37B21CD9}" srcOrd="0" destOrd="0" parTransId="{5789824D-7116-401E-A320-67AA9F507978}" sibTransId="{3509F2BC-79A8-4AEF-8C73-D83397329603}"/>
    <dgm:cxn modelId="{E7445F2D-EFD3-4288-8EDB-0461F6C949A5}" type="presOf" srcId="{0DACA90C-8539-4D5A-BD26-8D8E37B21CD9}" destId="{DBB20790-6DC9-4F23-B543-07254729ADE2}" srcOrd="0" destOrd="0" presId="urn:microsoft.com/office/officeart/2016/7/layout/AccentHomeChevronProcess"/>
    <dgm:cxn modelId="{B762E167-56E9-48C1-9647-1F6E1272FE3F}" srcId="{705CDC54-4BF6-4BBD-9AFF-FC9FDA303871}" destId="{48F3457B-18F0-437A-B1F0-1F35066D2191}" srcOrd="0" destOrd="0" parTransId="{0CBC8772-0908-480B-AB9F-26F86F032A38}" sibTransId="{4D4CD6C1-1F73-4F75-A7C2-D090E18B36D8}"/>
    <dgm:cxn modelId="{EA58BB4B-FEA1-49A3-9C78-E29735F756B7}" type="presOf" srcId="{A54A663D-0EC1-4683-B4CB-4F821189CBD4}" destId="{06A02F59-E72C-46FA-AF82-41797B0ACB61}" srcOrd="0" destOrd="0" presId="urn:microsoft.com/office/officeart/2016/7/layout/AccentHomeChevronProcess"/>
    <dgm:cxn modelId="{FB8BD35A-ECA8-4080-A7AD-3A75DF499C9C}" type="presOf" srcId="{705CDC54-4BF6-4BBD-9AFF-FC9FDA303871}" destId="{8968BB57-F88D-4522-AEAD-61A9284482F1}" srcOrd="0" destOrd="0" presId="urn:microsoft.com/office/officeart/2016/7/layout/AccentHomeChevronProcess"/>
    <dgm:cxn modelId="{549BD289-DD1D-4204-AF78-A17B980F0DF9}" srcId="{0DACA90C-8539-4D5A-BD26-8D8E37B21CD9}" destId="{A54A663D-0EC1-4683-B4CB-4F821189CBD4}" srcOrd="0" destOrd="0" parTransId="{22BCB218-8399-4E14-B653-46749EAAFE5A}" sibTransId="{ADCE649B-CC62-4F88-B8C2-FB387439A158}"/>
    <dgm:cxn modelId="{8F70208F-2B9B-478E-BB28-A64D0C996A49}" srcId="{D936A381-F531-4E01-85F9-3A1C4CD269F1}" destId="{FD2B06D3-9316-4260-A430-4853601D6AEE}" srcOrd="1" destOrd="0" parTransId="{430E1EBC-F1FB-4944-814E-CC23FFB8F7D7}" sibTransId="{C6158C1F-B952-40C8-BDE5-AE5A2F1448E8}"/>
    <dgm:cxn modelId="{D320BACF-6940-48BA-BDF1-4310F2BC6C6D}" srcId="{D936A381-F531-4E01-85F9-3A1C4CD269F1}" destId="{705CDC54-4BF6-4BBD-9AFF-FC9FDA303871}" srcOrd="2" destOrd="0" parTransId="{88F44BC9-5E37-47F3-96D9-0AA0ECA23CD1}" sibTransId="{0DF1EF83-33EC-46E8-A8A4-01DBE562DED0}"/>
    <dgm:cxn modelId="{02FD9ADA-C9D3-48A9-BEB2-70F8CB7695AF}" type="presOf" srcId="{48F3457B-18F0-437A-B1F0-1F35066D2191}" destId="{5632E2D3-86A8-4DB2-8BBD-23C5DFE30981}" srcOrd="0" destOrd="0" presId="urn:microsoft.com/office/officeart/2016/7/layout/AccentHomeChevronProcess"/>
    <dgm:cxn modelId="{C73181E4-6F2E-47C8-B680-DCE0C59AE271}" type="presOf" srcId="{FD2B06D3-9316-4260-A430-4853601D6AEE}" destId="{4D37FBEB-7271-4156-A4E4-EFF34E9943EC}" srcOrd="0" destOrd="0" presId="urn:microsoft.com/office/officeart/2016/7/layout/AccentHomeChevronProcess"/>
    <dgm:cxn modelId="{564408F0-9C35-4AEF-A36D-8DCC8046F51B}" srcId="{FD2B06D3-9316-4260-A430-4853601D6AEE}" destId="{E43A2DD6-BF33-43D5-BC44-A2E2E99A761E}" srcOrd="0" destOrd="0" parTransId="{AE325595-2C1C-4D14-ACCB-86F4E04D4BA6}" sibTransId="{1F46A280-398F-4618-B415-626C1C6DED97}"/>
    <dgm:cxn modelId="{A437EDF2-8646-4AE8-A21D-74EDD70143E3}" type="presOf" srcId="{E43A2DD6-BF33-43D5-BC44-A2E2E99A761E}" destId="{C89166C4-45E6-4017-93CE-43147AC76F8B}" srcOrd="0" destOrd="0" presId="urn:microsoft.com/office/officeart/2016/7/layout/AccentHomeChevronProcess"/>
    <dgm:cxn modelId="{90553759-F5C5-47D3-B9D9-5BEBC5DEF3E5}" type="presParOf" srcId="{8C9A9B90-2F3B-48E7-8DA0-987902539DB1}" destId="{CD5DF2A4-0EA4-4324-A9FF-7A0EED1ECFDD}" srcOrd="0" destOrd="0" presId="urn:microsoft.com/office/officeart/2016/7/layout/AccentHomeChevronProcess"/>
    <dgm:cxn modelId="{4F91B6BA-0B12-46D8-A15B-4E8C858D6C03}" type="presParOf" srcId="{CD5DF2A4-0EA4-4324-A9FF-7A0EED1ECFDD}" destId="{E7B5536B-9B68-4936-9F26-60030F7ECAEA}" srcOrd="0" destOrd="0" presId="urn:microsoft.com/office/officeart/2016/7/layout/AccentHomeChevronProcess"/>
    <dgm:cxn modelId="{AFFE6091-E8C6-4C73-8058-2193D250FDFF}" type="presParOf" srcId="{CD5DF2A4-0EA4-4324-A9FF-7A0EED1ECFDD}" destId="{DBB20790-6DC9-4F23-B543-07254729ADE2}" srcOrd="1" destOrd="0" presId="urn:microsoft.com/office/officeart/2016/7/layout/AccentHomeChevronProcess"/>
    <dgm:cxn modelId="{47AA91C6-6D2B-428B-BF7E-0EB0A2AEB641}" type="presParOf" srcId="{CD5DF2A4-0EA4-4324-A9FF-7A0EED1ECFDD}" destId="{06A02F59-E72C-46FA-AF82-41797B0ACB61}" srcOrd="2" destOrd="0" presId="urn:microsoft.com/office/officeart/2016/7/layout/AccentHomeChevronProcess"/>
    <dgm:cxn modelId="{CC2FF460-2E06-48CB-98CF-EA94AC666B4D}" type="presParOf" srcId="{CD5DF2A4-0EA4-4324-A9FF-7A0EED1ECFDD}" destId="{0D25DB89-974D-4716-BDEB-419606D30584}" srcOrd="3" destOrd="0" presId="urn:microsoft.com/office/officeart/2016/7/layout/AccentHomeChevronProcess"/>
    <dgm:cxn modelId="{50C4829C-E5E6-4C1F-970E-AA2901D31D36}" type="presParOf" srcId="{8C9A9B90-2F3B-48E7-8DA0-987902539DB1}" destId="{B1D0843F-B267-45A7-BF37-F4F0C085B6B3}" srcOrd="1" destOrd="0" presId="urn:microsoft.com/office/officeart/2016/7/layout/AccentHomeChevronProcess"/>
    <dgm:cxn modelId="{81F25B92-576B-41DE-864A-39EB9148808B}" type="presParOf" srcId="{8C9A9B90-2F3B-48E7-8DA0-987902539DB1}" destId="{DD308A75-18C4-47A5-BE57-C2DDA25E9D3A}" srcOrd="2" destOrd="0" presId="urn:microsoft.com/office/officeart/2016/7/layout/AccentHomeChevronProcess"/>
    <dgm:cxn modelId="{E3B54DFD-A22C-465C-BD0C-309CE5425304}" type="presParOf" srcId="{DD308A75-18C4-47A5-BE57-C2DDA25E9D3A}" destId="{563C7240-2F1E-405C-AD20-C82A29365F5B}" srcOrd="0" destOrd="0" presId="urn:microsoft.com/office/officeart/2016/7/layout/AccentHomeChevronProcess"/>
    <dgm:cxn modelId="{60092F7B-94FA-472F-BBF4-AA8FC3E96A69}" type="presParOf" srcId="{DD308A75-18C4-47A5-BE57-C2DDA25E9D3A}" destId="{4D37FBEB-7271-4156-A4E4-EFF34E9943EC}" srcOrd="1" destOrd="0" presId="urn:microsoft.com/office/officeart/2016/7/layout/AccentHomeChevronProcess"/>
    <dgm:cxn modelId="{A356753D-895E-4019-8B91-B6A63B10DBA0}" type="presParOf" srcId="{DD308A75-18C4-47A5-BE57-C2DDA25E9D3A}" destId="{C89166C4-45E6-4017-93CE-43147AC76F8B}" srcOrd="2" destOrd="0" presId="urn:microsoft.com/office/officeart/2016/7/layout/AccentHomeChevronProcess"/>
    <dgm:cxn modelId="{6CFCA154-3F52-4C20-B1AC-4575E92CE460}" type="presParOf" srcId="{DD308A75-18C4-47A5-BE57-C2DDA25E9D3A}" destId="{741D7A4D-1C0D-4A43-9C03-3F31D5B844F9}" srcOrd="3" destOrd="0" presId="urn:microsoft.com/office/officeart/2016/7/layout/AccentHomeChevronProcess"/>
    <dgm:cxn modelId="{52CFB32C-3EE1-45EE-A0F9-0EB1C7BA24E3}" type="presParOf" srcId="{8C9A9B90-2F3B-48E7-8DA0-987902539DB1}" destId="{6FB19775-DB8B-4348-BF1F-2C45F5DE4F56}" srcOrd="3" destOrd="0" presId="urn:microsoft.com/office/officeart/2016/7/layout/AccentHomeChevronProcess"/>
    <dgm:cxn modelId="{584B00DF-C96D-4DB4-805A-34B4741F69A7}" type="presParOf" srcId="{8C9A9B90-2F3B-48E7-8DA0-987902539DB1}" destId="{960FE59A-4150-47A4-9F83-A9B63D8EE147}" srcOrd="4" destOrd="0" presId="urn:microsoft.com/office/officeart/2016/7/layout/AccentHomeChevronProcess"/>
    <dgm:cxn modelId="{FA572A4C-9483-4B2C-9F37-C96C4C27A40D}" type="presParOf" srcId="{960FE59A-4150-47A4-9F83-A9B63D8EE147}" destId="{9292F8C2-4009-480E-AB8E-D82FB54DFC73}" srcOrd="0" destOrd="0" presId="urn:microsoft.com/office/officeart/2016/7/layout/AccentHomeChevronProcess"/>
    <dgm:cxn modelId="{1FCEBC03-DD83-4566-A0F4-3120FF1EE08B}" type="presParOf" srcId="{960FE59A-4150-47A4-9F83-A9B63D8EE147}" destId="{8968BB57-F88D-4522-AEAD-61A9284482F1}" srcOrd="1" destOrd="0" presId="urn:microsoft.com/office/officeart/2016/7/layout/AccentHomeChevronProcess"/>
    <dgm:cxn modelId="{D23EC1FC-563C-4C96-ACD0-9A4BDE85B206}" type="presParOf" srcId="{960FE59A-4150-47A4-9F83-A9B63D8EE147}" destId="{5632E2D3-86A8-4DB2-8BBD-23C5DFE30981}" srcOrd="2" destOrd="0" presId="urn:microsoft.com/office/officeart/2016/7/layout/AccentHomeChevronProcess"/>
    <dgm:cxn modelId="{9B06F7FD-D518-4874-88B6-602690EE6C5C}" type="presParOf" srcId="{960FE59A-4150-47A4-9F83-A9B63D8EE147}" destId="{641E3D06-E6A7-4020-A63E-CEBC6EEA00CF}" srcOrd="3" destOrd="0" presId="urn:microsoft.com/office/officeart/2016/7/layout/AccentHomeChevro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477D34D-CB3D-4280-A7DF-C1DA458D683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75985CAB-B71F-46C8-ADBD-F02C3316B633}">
      <dgm:prSet/>
      <dgm:spPr/>
      <dgm:t>
        <a:bodyPr/>
        <a:lstStyle/>
        <a:p>
          <a:r>
            <a:rPr lang="fr-FR" b="1"/>
            <a:t>Production de données et d’analyses contextualisées</a:t>
          </a:r>
          <a:endParaRPr lang="en-US"/>
        </a:p>
      </dgm:t>
    </dgm:pt>
    <dgm:pt modelId="{AA8EFA8F-19AE-4427-B221-5171BBCCB881}" type="parTrans" cxnId="{AC98009D-C4C7-4238-8593-4F2ED6FDE621}">
      <dgm:prSet/>
      <dgm:spPr/>
      <dgm:t>
        <a:bodyPr/>
        <a:lstStyle/>
        <a:p>
          <a:endParaRPr lang="en-US"/>
        </a:p>
      </dgm:t>
    </dgm:pt>
    <dgm:pt modelId="{3921F57E-8F09-48F7-950C-8E71BBBE41BA}" type="sibTrans" cxnId="{AC98009D-C4C7-4238-8593-4F2ED6FDE621}">
      <dgm:prSet/>
      <dgm:spPr/>
      <dgm:t>
        <a:bodyPr/>
        <a:lstStyle/>
        <a:p>
          <a:endParaRPr lang="en-US"/>
        </a:p>
      </dgm:t>
    </dgm:pt>
    <dgm:pt modelId="{2E372ED8-53D7-4531-BDCF-C4069B21A4BE}">
      <dgm:prSet/>
      <dgm:spPr/>
      <dgm:t>
        <a:bodyPr/>
        <a:lstStyle/>
        <a:p>
          <a:r>
            <a:rPr lang="fr-FR" b="1" dirty="0"/>
            <a:t>Renforcement des capacités et coopération régionale</a:t>
          </a:r>
          <a:endParaRPr lang="en-US" dirty="0"/>
        </a:p>
      </dgm:t>
    </dgm:pt>
    <dgm:pt modelId="{DA83E82C-DB05-48E7-8A8E-5C842ACBFBE4}" type="parTrans" cxnId="{7010A5D2-C88D-4053-91B4-604C56C24DB4}">
      <dgm:prSet/>
      <dgm:spPr/>
      <dgm:t>
        <a:bodyPr/>
        <a:lstStyle/>
        <a:p>
          <a:endParaRPr lang="en-US"/>
        </a:p>
      </dgm:t>
    </dgm:pt>
    <dgm:pt modelId="{A52F7DAE-0F99-49E6-B0D6-D1A87B40C926}" type="sibTrans" cxnId="{7010A5D2-C88D-4053-91B4-604C56C24DB4}">
      <dgm:prSet/>
      <dgm:spPr/>
      <dgm:t>
        <a:bodyPr/>
        <a:lstStyle/>
        <a:p>
          <a:endParaRPr lang="en-US"/>
        </a:p>
      </dgm:t>
    </dgm:pt>
    <dgm:pt modelId="{C67ECA56-4921-412B-8CA5-70572328BDB5}">
      <dgm:prSet/>
      <dgm:spPr/>
      <dgm:t>
        <a:bodyPr/>
        <a:lstStyle/>
        <a:p>
          <a:r>
            <a:rPr lang="fr-FR" b="1"/>
            <a:t>Appui aux politiques publiques</a:t>
          </a:r>
          <a:endParaRPr lang="en-US"/>
        </a:p>
      </dgm:t>
    </dgm:pt>
    <dgm:pt modelId="{EEA3381D-4714-4BBE-803F-464865A1F975}" type="parTrans" cxnId="{A70AE3A5-4938-4A82-9D35-40C1807A2A5F}">
      <dgm:prSet/>
      <dgm:spPr/>
      <dgm:t>
        <a:bodyPr/>
        <a:lstStyle/>
        <a:p>
          <a:endParaRPr lang="en-US"/>
        </a:p>
      </dgm:t>
    </dgm:pt>
    <dgm:pt modelId="{11AAB587-3A66-4D12-83C4-308526421370}" type="sibTrans" cxnId="{A70AE3A5-4938-4A82-9D35-40C1807A2A5F}">
      <dgm:prSet/>
      <dgm:spPr/>
      <dgm:t>
        <a:bodyPr/>
        <a:lstStyle/>
        <a:p>
          <a:endParaRPr lang="en-US"/>
        </a:p>
      </dgm:t>
    </dgm:pt>
    <dgm:pt modelId="{4B7CBEAB-45DB-43F5-BA88-7563F352D8EA}">
      <dgm:prSet/>
      <dgm:spPr/>
      <dgm:t>
        <a:bodyPr/>
        <a:lstStyle/>
        <a:p>
          <a:r>
            <a:rPr lang="fr-FR" b="1"/>
            <a:t>Promotion de solutions durables</a:t>
          </a:r>
          <a:endParaRPr lang="en-US"/>
        </a:p>
      </dgm:t>
    </dgm:pt>
    <dgm:pt modelId="{1C539426-6D58-4C89-9516-C085B2D74B68}" type="parTrans" cxnId="{3DCE82AB-E630-4420-B4A0-D969786E1FA2}">
      <dgm:prSet/>
      <dgm:spPr/>
      <dgm:t>
        <a:bodyPr/>
        <a:lstStyle/>
        <a:p>
          <a:endParaRPr lang="en-US"/>
        </a:p>
      </dgm:t>
    </dgm:pt>
    <dgm:pt modelId="{60A98D01-DA8F-43B5-B7F5-8EA23727F747}" type="sibTrans" cxnId="{3DCE82AB-E630-4420-B4A0-D969786E1FA2}">
      <dgm:prSet/>
      <dgm:spPr/>
      <dgm:t>
        <a:bodyPr/>
        <a:lstStyle/>
        <a:p>
          <a:endParaRPr lang="en-US"/>
        </a:p>
      </dgm:t>
    </dgm:pt>
    <dgm:pt modelId="{2CF4E0CA-71D0-43A9-A4A9-BC9EC3C50ADA}" type="pres">
      <dgm:prSet presAssocID="{B477D34D-CB3D-4280-A7DF-C1DA458D683C}" presName="linear" presStyleCnt="0">
        <dgm:presLayoutVars>
          <dgm:animLvl val="lvl"/>
          <dgm:resizeHandles val="exact"/>
        </dgm:presLayoutVars>
      </dgm:prSet>
      <dgm:spPr/>
    </dgm:pt>
    <dgm:pt modelId="{03FF7A2F-F6DE-493C-90CB-E9FA4C3C9732}" type="pres">
      <dgm:prSet presAssocID="{75985CAB-B71F-46C8-ADBD-F02C3316B633}" presName="parentText" presStyleLbl="node1" presStyleIdx="0" presStyleCnt="4">
        <dgm:presLayoutVars>
          <dgm:chMax val="0"/>
          <dgm:bulletEnabled val="1"/>
        </dgm:presLayoutVars>
      </dgm:prSet>
      <dgm:spPr/>
    </dgm:pt>
    <dgm:pt modelId="{F63D445D-9E54-4A57-B6BF-9216DE5ACC88}" type="pres">
      <dgm:prSet presAssocID="{3921F57E-8F09-48F7-950C-8E71BBBE41BA}" presName="spacer" presStyleCnt="0"/>
      <dgm:spPr/>
    </dgm:pt>
    <dgm:pt modelId="{A59047EB-99EA-4A4B-ADF0-6F19A8441E0D}" type="pres">
      <dgm:prSet presAssocID="{2E372ED8-53D7-4531-BDCF-C4069B21A4BE}" presName="parentText" presStyleLbl="node1" presStyleIdx="1" presStyleCnt="4">
        <dgm:presLayoutVars>
          <dgm:chMax val="0"/>
          <dgm:bulletEnabled val="1"/>
        </dgm:presLayoutVars>
      </dgm:prSet>
      <dgm:spPr/>
    </dgm:pt>
    <dgm:pt modelId="{877BA470-5C52-4EFE-8259-84757914A272}" type="pres">
      <dgm:prSet presAssocID="{A52F7DAE-0F99-49E6-B0D6-D1A87B40C926}" presName="spacer" presStyleCnt="0"/>
      <dgm:spPr/>
    </dgm:pt>
    <dgm:pt modelId="{7FF2D0C6-266C-4B15-A138-768CE00C5506}" type="pres">
      <dgm:prSet presAssocID="{C67ECA56-4921-412B-8CA5-70572328BDB5}" presName="parentText" presStyleLbl="node1" presStyleIdx="2" presStyleCnt="4">
        <dgm:presLayoutVars>
          <dgm:chMax val="0"/>
          <dgm:bulletEnabled val="1"/>
        </dgm:presLayoutVars>
      </dgm:prSet>
      <dgm:spPr/>
    </dgm:pt>
    <dgm:pt modelId="{FB1D4A97-98D4-4231-8BF7-9CA92399F394}" type="pres">
      <dgm:prSet presAssocID="{11AAB587-3A66-4D12-83C4-308526421370}" presName="spacer" presStyleCnt="0"/>
      <dgm:spPr/>
    </dgm:pt>
    <dgm:pt modelId="{30F7FE37-7325-4DBB-8020-EDC59EC4A19A}" type="pres">
      <dgm:prSet presAssocID="{4B7CBEAB-45DB-43F5-BA88-7563F352D8EA}" presName="parentText" presStyleLbl="node1" presStyleIdx="3" presStyleCnt="4">
        <dgm:presLayoutVars>
          <dgm:chMax val="0"/>
          <dgm:bulletEnabled val="1"/>
        </dgm:presLayoutVars>
      </dgm:prSet>
      <dgm:spPr/>
    </dgm:pt>
  </dgm:ptLst>
  <dgm:cxnLst>
    <dgm:cxn modelId="{C7709443-7375-44B3-ADD5-D805C1BB1559}" type="presOf" srcId="{75985CAB-B71F-46C8-ADBD-F02C3316B633}" destId="{03FF7A2F-F6DE-493C-90CB-E9FA4C3C9732}" srcOrd="0" destOrd="0" presId="urn:microsoft.com/office/officeart/2005/8/layout/vList2"/>
    <dgm:cxn modelId="{6B60697F-78CE-43E1-92D8-D1B647896835}" type="presOf" srcId="{B477D34D-CB3D-4280-A7DF-C1DA458D683C}" destId="{2CF4E0CA-71D0-43A9-A4A9-BC9EC3C50ADA}" srcOrd="0" destOrd="0" presId="urn:microsoft.com/office/officeart/2005/8/layout/vList2"/>
    <dgm:cxn modelId="{CE8D5880-5C89-4120-975E-CD3A99669B12}" type="presOf" srcId="{2E372ED8-53D7-4531-BDCF-C4069B21A4BE}" destId="{A59047EB-99EA-4A4B-ADF0-6F19A8441E0D}" srcOrd="0" destOrd="0" presId="urn:microsoft.com/office/officeart/2005/8/layout/vList2"/>
    <dgm:cxn modelId="{45FA3096-9E66-43EC-B60E-21FC719772C1}" type="presOf" srcId="{4B7CBEAB-45DB-43F5-BA88-7563F352D8EA}" destId="{30F7FE37-7325-4DBB-8020-EDC59EC4A19A}" srcOrd="0" destOrd="0" presId="urn:microsoft.com/office/officeart/2005/8/layout/vList2"/>
    <dgm:cxn modelId="{AC98009D-C4C7-4238-8593-4F2ED6FDE621}" srcId="{B477D34D-CB3D-4280-A7DF-C1DA458D683C}" destId="{75985CAB-B71F-46C8-ADBD-F02C3316B633}" srcOrd="0" destOrd="0" parTransId="{AA8EFA8F-19AE-4427-B221-5171BBCCB881}" sibTransId="{3921F57E-8F09-48F7-950C-8E71BBBE41BA}"/>
    <dgm:cxn modelId="{A70AE3A5-4938-4A82-9D35-40C1807A2A5F}" srcId="{B477D34D-CB3D-4280-A7DF-C1DA458D683C}" destId="{C67ECA56-4921-412B-8CA5-70572328BDB5}" srcOrd="2" destOrd="0" parTransId="{EEA3381D-4714-4BBE-803F-464865A1F975}" sibTransId="{11AAB587-3A66-4D12-83C4-308526421370}"/>
    <dgm:cxn modelId="{3DCE82AB-E630-4420-B4A0-D969786E1FA2}" srcId="{B477D34D-CB3D-4280-A7DF-C1DA458D683C}" destId="{4B7CBEAB-45DB-43F5-BA88-7563F352D8EA}" srcOrd="3" destOrd="0" parTransId="{1C539426-6D58-4C89-9516-C085B2D74B68}" sibTransId="{60A98D01-DA8F-43B5-B7F5-8EA23727F747}"/>
    <dgm:cxn modelId="{E2D6BDBE-46B5-44BB-8762-D679A0953F3D}" type="presOf" srcId="{C67ECA56-4921-412B-8CA5-70572328BDB5}" destId="{7FF2D0C6-266C-4B15-A138-768CE00C5506}" srcOrd="0" destOrd="0" presId="urn:microsoft.com/office/officeart/2005/8/layout/vList2"/>
    <dgm:cxn modelId="{7010A5D2-C88D-4053-91B4-604C56C24DB4}" srcId="{B477D34D-CB3D-4280-A7DF-C1DA458D683C}" destId="{2E372ED8-53D7-4531-BDCF-C4069B21A4BE}" srcOrd="1" destOrd="0" parTransId="{DA83E82C-DB05-48E7-8A8E-5C842ACBFBE4}" sibTransId="{A52F7DAE-0F99-49E6-B0D6-D1A87B40C926}"/>
    <dgm:cxn modelId="{704F362E-6A3C-4562-B894-9E1CD7827132}" type="presParOf" srcId="{2CF4E0CA-71D0-43A9-A4A9-BC9EC3C50ADA}" destId="{03FF7A2F-F6DE-493C-90CB-E9FA4C3C9732}" srcOrd="0" destOrd="0" presId="urn:microsoft.com/office/officeart/2005/8/layout/vList2"/>
    <dgm:cxn modelId="{C4267B8F-2C57-4962-ADC3-9933A361A114}" type="presParOf" srcId="{2CF4E0CA-71D0-43A9-A4A9-BC9EC3C50ADA}" destId="{F63D445D-9E54-4A57-B6BF-9216DE5ACC88}" srcOrd="1" destOrd="0" presId="urn:microsoft.com/office/officeart/2005/8/layout/vList2"/>
    <dgm:cxn modelId="{9D344775-6279-461C-8EEE-7FCF71CE300A}" type="presParOf" srcId="{2CF4E0CA-71D0-43A9-A4A9-BC9EC3C50ADA}" destId="{A59047EB-99EA-4A4B-ADF0-6F19A8441E0D}" srcOrd="2" destOrd="0" presId="urn:microsoft.com/office/officeart/2005/8/layout/vList2"/>
    <dgm:cxn modelId="{F73B69C6-CF05-4CDE-8A1F-8D712DDE4B6A}" type="presParOf" srcId="{2CF4E0CA-71D0-43A9-A4A9-BC9EC3C50ADA}" destId="{877BA470-5C52-4EFE-8259-84757914A272}" srcOrd="3" destOrd="0" presId="urn:microsoft.com/office/officeart/2005/8/layout/vList2"/>
    <dgm:cxn modelId="{B215C3F2-0729-4B1E-83EB-98A8F1B442C2}" type="presParOf" srcId="{2CF4E0CA-71D0-43A9-A4A9-BC9EC3C50ADA}" destId="{7FF2D0C6-266C-4B15-A138-768CE00C5506}" srcOrd="4" destOrd="0" presId="urn:microsoft.com/office/officeart/2005/8/layout/vList2"/>
    <dgm:cxn modelId="{1F51D6D7-C868-42CD-8213-0BD8BDE7A16A}" type="presParOf" srcId="{2CF4E0CA-71D0-43A9-A4A9-BC9EC3C50ADA}" destId="{FB1D4A97-98D4-4231-8BF7-9CA92399F394}" srcOrd="5" destOrd="0" presId="urn:microsoft.com/office/officeart/2005/8/layout/vList2"/>
    <dgm:cxn modelId="{11039AA7-DB03-4833-9E86-75F417E16701}" type="presParOf" srcId="{2CF4E0CA-71D0-43A9-A4A9-BC9EC3C50ADA}" destId="{30F7FE37-7325-4DBB-8020-EDC59EC4A19A}"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60A6696-5632-4DBB-9D61-BCCC4B0EEA1F}"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A81FB725-60D6-48AD-96CF-907DCEBBE321}">
      <dgm:prSet custT="1"/>
      <dgm:spPr/>
      <dgm:t>
        <a:bodyPr/>
        <a:lstStyle/>
        <a:p>
          <a:r>
            <a:rPr lang="fr-FR" sz="2400" b="1" dirty="0">
              <a:solidFill>
                <a:schemeClr val="tx1"/>
              </a:solidFill>
            </a:rPr>
            <a:t>Plateforme panafricaine francophone sur le nexus climat–sécurité</a:t>
          </a:r>
          <a:endParaRPr lang="en-US" sz="2400" dirty="0">
            <a:solidFill>
              <a:schemeClr val="tx1"/>
            </a:solidFill>
          </a:endParaRPr>
        </a:p>
      </dgm:t>
    </dgm:pt>
    <dgm:pt modelId="{B42560A8-AD9E-43A8-A4A8-C25F1260AC6F}" type="parTrans" cxnId="{64D0DCD6-D775-46C9-94B8-3C99C01D91B3}">
      <dgm:prSet/>
      <dgm:spPr/>
      <dgm:t>
        <a:bodyPr/>
        <a:lstStyle/>
        <a:p>
          <a:endParaRPr lang="en-US"/>
        </a:p>
      </dgm:t>
    </dgm:pt>
    <dgm:pt modelId="{0B84BEAE-72CD-4AA9-8F6E-451E81305D90}" type="sibTrans" cxnId="{64D0DCD6-D775-46C9-94B8-3C99C01D91B3}">
      <dgm:prSet/>
      <dgm:spPr/>
      <dgm:t>
        <a:bodyPr/>
        <a:lstStyle/>
        <a:p>
          <a:endParaRPr lang="en-US"/>
        </a:p>
      </dgm:t>
    </dgm:pt>
    <dgm:pt modelId="{4447884B-B065-4BBD-8EDE-816135F2FEBF}">
      <dgm:prSet custT="1"/>
      <dgm:spPr/>
      <dgm:t>
        <a:bodyPr/>
        <a:lstStyle/>
        <a:p>
          <a:r>
            <a:rPr lang="fr-FR" sz="2400" b="1" dirty="0">
              <a:solidFill>
                <a:schemeClr val="tx1"/>
              </a:solidFill>
            </a:rPr>
            <a:t>Intégration des centres dans les dispositifs de prévention</a:t>
          </a:r>
          <a:endParaRPr lang="en-US" sz="2400" dirty="0">
            <a:solidFill>
              <a:schemeClr val="tx1"/>
            </a:solidFill>
          </a:endParaRPr>
        </a:p>
      </dgm:t>
    </dgm:pt>
    <dgm:pt modelId="{EDBEE81B-25A9-416B-A3A0-53EF102FA2E3}" type="parTrans" cxnId="{C3B13E4D-51C8-4A91-B587-ABD608D88881}">
      <dgm:prSet/>
      <dgm:spPr/>
      <dgm:t>
        <a:bodyPr/>
        <a:lstStyle/>
        <a:p>
          <a:endParaRPr lang="en-US"/>
        </a:p>
      </dgm:t>
    </dgm:pt>
    <dgm:pt modelId="{888FBA8E-ADF9-44C2-AA73-571544AB31BB}" type="sibTrans" cxnId="{C3B13E4D-51C8-4A91-B587-ABD608D88881}">
      <dgm:prSet/>
      <dgm:spPr/>
      <dgm:t>
        <a:bodyPr/>
        <a:lstStyle/>
        <a:p>
          <a:endParaRPr lang="en-US"/>
        </a:p>
      </dgm:t>
    </dgm:pt>
    <dgm:pt modelId="{4185675F-3C0D-4018-B77B-F0A248CF4D09}">
      <dgm:prSet custT="1"/>
      <dgm:spPr/>
      <dgm:t>
        <a:bodyPr/>
        <a:lstStyle/>
        <a:p>
          <a:r>
            <a:rPr lang="fr-FR" sz="2400" b="1" dirty="0">
              <a:solidFill>
                <a:schemeClr val="tx1"/>
              </a:solidFill>
            </a:rPr>
            <a:t>Lutte contre la sous-représentation francophone</a:t>
          </a:r>
          <a:endParaRPr lang="en-US" sz="2400" dirty="0">
            <a:solidFill>
              <a:schemeClr val="tx1"/>
            </a:solidFill>
          </a:endParaRPr>
        </a:p>
      </dgm:t>
    </dgm:pt>
    <dgm:pt modelId="{7F26698C-224C-4CE9-9435-B49052B5670F}" type="parTrans" cxnId="{01C8BB29-AD3A-416C-BBA6-1655F1CECBB1}">
      <dgm:prSet/>
      <dgm:spPr/>
      <dgm:t>
        <a:bodyPr/>
        <a:lstStyle/>
        <a:p>
          <a:endParaRPr lang="en-US"/>
        </a:p>
      </dgm:t>
    </dgm:pt>
    <dgm:pt modelId="{F3841A88-96D1-4BC5-A433-C5BA9CE9BBE5}" type="sibTrans" cxnId="{01C8BB29-AD3A-416C-BBA6-1655F1CECBB1}">
      <dgm:prSet/>
      <dgm:spPr/>
      <dgm:t>
        <a:bodyPr/>
        <a:lstStyle/>
        <a:p>
          <a:endParaRPr lang="en-US"/>
        </a:p>
      </dgm:t>
    </dgm:pt>
    <dgm:pt modelId="{75A7A316-2A51-4349-A00F-D374259B7FCF}">
      <dgm:prSet custT="1"/>
      <dgm:spPr/>
      <dgm:t>
        <a:bodyPr/>
        <a:lstStyle/>
        <a:p>
          <a:r>
            <a:rPr lang="fr-FR" sz="2400" b="1" dirty="0">
              <a:solidFill>
                <a:schemeClr val="tx1"/>
              </a:solidFill>
            </a:rPr>
            <a:t>Mécanismes formels pour la gestion transfrontalière des ressources</a:t>
          </a:r>
          <a:endParaRPr lang="en-US" sz="2400" dirty="0">
            <a:solidFill>
              <a:schemeClr val="tx1"/>
            </a:solidFill>
          </a:endParaRPr>
        </a:p>
      </dgm:t>
    </dgm:pt>
    <dgm:pt modelId="{614F467F-E0B6-4E84-A270-B73AC749A0F1}" type="parTrans" cxnId="{692B632D-DC45-445D-B65E-51005451B8F1}">
      <dgm:prSet/>
      <dgm:spPr/>
      <dgm:t>
        <a:bodyPr/>
        <a:lstStyle/>
        <a:p>
          <a:endParaRPr lang="en-US"/>
        </a:p>
      </dgm:t>
    </dgm:pt>
    <dgm:pt modelId="{ED979CF7-4F51-478D-935D-FA33FB638232}" type="sibTrans" cxnId="{692B632D-DC45-445D-B65E-51005451B8F1}">
      <dgm:prSet/>
      <dgm:spPr/>
      <dgm:t>
        <a:bodyPr/>
        <a:lstStyle/>
        <a:p>
          <a:endParaRPr lang="en-US"/>
        </a:p>
      </dgm:t>
    </dgm:pt>
    <dgm:pt modelId="{71D3CC8F-7EC0-4259-9617-7B3B96CA750E}">
      <dgm:prSet custT="1"/>
      <dgm:spPr/>
      <dgm:t>
        <a:bodyPr/>
        <a:lstStyle/>
        <a:p>
          <a:pPr algn="just">
            <a:buSzPts val="1000"/>
            <a:buFont typeface="Symbol" panose="05050102010706020507" pitchFamily="18" charset="2"/>
            <a:buChar char=""/>
          </a:pPr>
          <a:r>
            <a:rPr lang="fr-FR" sz="1800" b="1" dirty="0">
              <a:solidFill>
                <a:schemeClr val="tx1"/>
              </a:solidFill>
            </a:rPr>
            <a:t>Les organisations internationales notamment l’UA, l’UE, les NU… à renforcer leur coopération sur le Nexus avec l’OIF afin de lui permettre de poursuivre et d'élargir son soutien structurel aux centres francophones.</a:t>
          </a:r>
          <a:endParaRPr lang="en-US" sz="1800" b="1" dirty="0">
            <a:solidFill>
              <a:schemeClr val="tx1"/>
            </a:solidFill>
          </a:endParaRPr>
        </a:p>
      </dgm:t>
    </dgm:pt>
    <dgm:pt modelId="{3AF96EB3-66D1-4EA7-BFAF-CD6B757D23DA}" type="parTrans" cxnId="{1DCF9AE5-D393-479F-BB75-7E46D7C48329}">
      <dgm:prSet/>
      <dgm:spPr/>
      <dgm:t>
        <a:bodyPr/>
        <a:lstStyle/>
        <a:p>
          <a:endParaRPr lang="fr-FR"/>
        </a:p>
      </dgm:t>
    </dgm:pt>
    <dgm:pt modelId="{604884C5-5E25-4568-A589-B3C006BFAAC1}" type="sibTrans" cxnId="{1DCF9AE5-D393-479F-BB75-7E46D7C48329}">
      <dgm:prSet/>
      <dgm:spPr/>
      <dgm:t>
        <a:bodyPr/>
        <a:lstStyle/>
        <a:p>
          <a:endParaRPr lang="fr-FR"/>
        </a:p>
      </dgm:t>
    </dgm:pt>
    <dgm:pt modelId="{3C0D18FC-AFE2-4655-834A-0CA79C2D83D5}" type="pres">
      <dgm:prSet presAssocID="{660A6696-5632-4DBB-9D61-BCCC4B0EEA1F}" presName="linear" presStyleCnt="0">
        <dgm:presLayoutVars>
          <dgm:animLvl val="lvl"/>
          <dgm:resizeHandles val="exact"/>
        </dgm:presLayoutVars>
      </dgm:prSet>
      <dgm:spPr/>
    </dgm:pt>
    <dgm:pt modelId="{22F69536-EFD7-47F7-BC22-A2348E16EB62}" type="pres">
      <dgm:prSet presAssocID="{A81FB725-60D6-48AD-96CF-907DCEBBE321}" presName="parentText" presStyleLbl="node1" presStyleIdx="0" presStyleCnt="5">
        <dgm:presLayoutVars>
          <dgm:chMax val="0"/>
          <dgm:bulletEnabled val="1"/>
        </dgm:presLayoutVars>
      </dgm:prSet>
      <dgm:spPr/>
    </dgm:pt>
    <dgm:pt modelId="{620072C1-5680-48DA-A2BF-CBA2A206551C}" type="pres">
      <dgm:prSet presAssocID="{0B84BEAE-72CD-4AA9-8F6E-451E81305D90}" presName="spacer" presStyleCnt="0"/>
      <dgm:spPr/>
    </dgm:pt>
    <dgm:pt modelId="{F12F169D-0C5A-4A3F-B9E9-FBF16EC588FD}" type="pres">
      <dgm:prSet presAssocID="{4447884B-B065-4BBD-8EDE-816135F2FEBF}" presName="parentText" presStyleLbl="node1" presStyleIdx="1" presStyleCnt="5">
        <dgm:presLayoutVars>
          <dgm:chMax val="0"/>
          <dgm:bulletEnabled val="1"/>
        </dgm:presLayoutVars>
      </dgm:prSet>
      <dgm:spPr/>
    </dgm:pt>
    <dgm:pt modelId="{8417C651-50A3-4C6A-971B-77B530923730}" type="pres">
      <dgm:prSet presAssocID="{888FBA8E-ADF9-44C2-AA73-571544AB31BB}" presName="spacer" presStyleCnt="0"/>
      <dgm:spPr/>
    </dgm:pt>
    <dgm:pt modelId="{22E6163B-5A72-47D6-A709-A0C39D7AD870}" type="pres">
      <dgm:prSet presAssocID="{4185675F-3C0D-4018-B77B-F0A248CF4D09}" presName="parentText" presStyleLbl="node1" presStyleIdx="2" presStyleCnt="5" custLinFactY="-2196" custLinFactNeighborX="-92" custLinFactNeighborY="-100000">
        <dgm:presLayoutVars>
          <dgm:chMax val="0"/>
          <dgm:bulletEnabled val="1"/>
        </dgm:presLayoutVars>
      </dgm:prSet>
      <dgm:spPr/>
    </dgm:pt>
    <dgm:pt modelId="{970D4EC4-E63A-4FCA-87D9-4CB712CE5573}" type="pres">
      <dgm:prSet presAssocID="{F3841A88-96D1-4BC5-A433-C5BA9CE9BBE5}" presName="spacer" presStyleCnt="0"/>
      <dgm:spPr/>
    </dgm:pt>
    <dgm:pt modelId="{572E9B19-DEBB-4CD0-A76C-BA295B27BD1F}" type="pres">
      <dgm:prSet presAssocID="{75A7A316-2A51-4349-A00F-D374259B7FCF}" presName="parentText" presStyleLbl="node1" presStyleIdx="3" presStyleCnt="5">
        <dgm:presLayoutVars>
          <dgm:chMax val="0"/>
          <dgm:bulletEnabled val="1"/>
        </dgm:presLayoutVars>
      </dgm:prSet>
      <dgm:spPr/>
    </dgm:pt>
    <dgm:pt modelId="{A67A1CD2-A21A-42F1-8E08-2080775C3184}" type="pres">
      <dgm:prSet presAssocID="{ED979CF7-4F51-478D-935D-FA33FB638232}" presName="spacer" presStyleCnt="0"/>
      <dgm:spPr/>
    </dgm:pt>
    <dgm:pt modelId="{64F44F76-FA8F-4CD4-B19A-6684F6354711}" type="pres">
      <dgm:prSet presAssocID="{71D3CC8F-7EC0-4259-9617-7B3B96CA750E}" presName="parentText" presStyleLbl="node1" presStyleIdx="4" presStyleCnt="5">
        <dgm:presLayoutVars>
          <dgm:chMax val="0"/>
          <dgm:bulletEnabled val="1"/>
        </dgm:presLayoutVars>
      </dgm:prSet>
      <dgm:spPr/>
    </dgm:pt>
  </dgm:ptLst>
  <dgm:cxnLst>
    <dgm:cxn modelId="{73746403-2A0B-4ECB-A1D2-56B36A036431}" type="presOf" srcId="{660A6696-5632-4DBB-9D61-BCCC4B0EEA1F}" destId="{3C0D18FC-AFE2-4655-834A-0CA79C2D83D5}" srcOrd="0" destOrd="0" presId="urn:microsoft.com/office/officeart/2005/8/layout/vList2"/>
    <dgm:cxn modelId="{BC116914-6061-4C34-9D75-35EB12A525C8}" type="presOf" srcId="{75A7A316-2A51-4349-A00F-D374259B7FCF}" destId="{572E9B19-DEBB-4CD0-A76C-BA295B27BD1F}" srcOrd="0" destOrd="0" presId="urn:microsoft.com/office/officeart/2005/8/layout/vList2"/>
    <dgm:cxn modelId="{01C8BB29-AD3A-416C-BBA6-1655F1CECBB1}" srcId="{660A6696-5632-4DBB-9D61-BCCC4B0EEA1F}" destId="{4185675F-3C0D-4018-B77B-F0A248CF4D09}" srcOrd="2" destOrd="0" parTransId="{7F26698C-224C-4CE9-9435-B49052B5670F}" sibTransId="{F3841A88-96D1-4BC5-A433-C5BA9CE9BBE5}"/>
    <dgm:cxn modelId="{692B632D-DC45-445D-B65E-51005451B8F1}" srcId="{660A6696-5632-4DBB-9D61-BCCC4B0EEA1F}" destId="{75A7A316-2A51-4349-A00F-D374259B7FCF}" srcOrd="3" destOrd="0" parTransId="{614F467F-E0B6-4E84-A270-B73AC749A0F1}" sibTransId="{ED979CF7-4F51-478D-935D-FA33FB638232}"/>
    <dgm:cxn modelId="{5E745365-EEDC-467A-98E2-918311AD393E}" type="presOf" srcId="{A81FB725-60D6-48AD-96CF-907DCEBBE321}" destId="{22F69536-EFD7-47F7-BC22-A2348E16EB62}" srcOrd="0" destOrd="0" presId="urn:microsoft.com/office/officeart/2005/8/layout/vList2"/>
    <dgm:cxn modelId="{C3B13E4D-51C8-4A91-B587-ABD608D88881}" srcId="{660A6696-5632-4DBB-9D61-BCCC4B0EEA1F}" destId="{4447884B-B065-4BBD-8EDE-816135F2FEBF}" srcOrd="1" destOrd="0" parTransId="{EDBEE81B-25A9-416B-A3A0-53EF102FA2E3}" sibTransId="{888FBA8E-ADF9-44C2-AA73-571544AB31BB}"/>
    <dgm:cxn modelId="{43E4C26D-C9E4-4B27-B879-1569D0C46876}" type="presOf" srcId="{4447884B-B065-4BBD-8EDE-816135F2FEBF}" destId="{F12F169D-0C5A-4A3F-B9E9-FBF16EC588FD}" srcOrd="0" destOrd="0" presId="urn:microsoft.com/office/officeart/2005/8/layout/vList2"/>
    <dgm:cxn modelId="{D7787191-8BC7-4501-9B83-BC2AE9848226}" type="presOf" srcId="{4185675F-3C0D-4018-B77B-F0A248CF4D09}" destId="{22E6163B-5A72-47D6-A709-A0C39D7AD870}" srcOrd="0" destOrd="0" presId="urn:microsoft.com/office/officeart/2005/8/layout/vList2"/>
    <dgm:cxn modelId="{47EE4FB3-3060-41C7-A9A2-763B327D58D0}" type="presOf" srcId="{71D3CC8F-7EC0-4259-9617-7B3B96CA750E}" destId="{64F44F76-FA8F-4CD4-B19A-6684F6354711}" srcOrd="0" destOrd="0" presId="urn:microsoft.com/office/officeart/2005/8/layout/vList2"/>
    <dgm:cxn modelId="{64D0DCD6-D775-46C9-94B8-3C99C01D91B3}" srcId="{660A6696-5632-4DBB-9D61-BCCC4B0EEA1F}" destId="{A81FB725-60D6-48AD-96CF-907DCEBBE321}" srcOrd="0" destOrd="0" parTransId="{B42560A8-AD9E-43A8-A4A8-C25F1260AC6F}" sibTransId="{0B84BEAE-72CD-4AA9-8F6E-451E81305D90}"/>
    <dgm:cxn modelId="{1DCF9AE5-D393-479F-BB75-7E46D7C48329}" srcId="{660A6696-5632-4DBB-9D61-BCCC4B0EEA1F}" destId="{71D3CC8F-7EC0-4259-9617-7B3B96CA750E}" srcOrd="4" destOrd="0" parTransId="{3AF96EB3-66D1-4EA7-BFAF-CD6B757D23DA}" sibTransId="{604884C5-5E25-4568-A589-B3C006BFAAC1}"/>
    <dgm:cxn modelId="{F1A360FE-F7CC-4F4E-82AD-B698EF5B79DD}" type="presParOf" srcId="{3C0D18FC-AFE2-4655-834A-0CA79C2D83D5}" destId="{22F69536-EFD7-47F7-BC22-A2348E16EB62}" srcOrd="0" destOrd="0" presId="urn:microsoft.com/office/officeart/2005/8/layout/vList2"/>
    <dgm:cxn modelId="{EA8FC9F7-A899-46F5-B96D-647759F84577}" type="presParOf" srcId="{3C0D18FC-AFE2-4655-834A-0CA79C2D83D5}" destId="{620072C1-5680-48DA-A2BF-CBA2A206551C}" srcOrd="1" destOrd="0" presId="urn:microsoft.com/office/officeart/2005/8/layout/vList2"/>
    <dgm:cxn modelId="{9FD737CC-F8FD-45C8-9105-DA8D0A61B8EA}" type="presParOf" srcId="{3C0D18FC-AFE2-4655-834A-0CA79C2D83D5}" destId="{F12F169D-0C5A-4A3F-B9E9-FBF16EC588FD}" srcOrd="2" destOrd="0" presId="urn:microsoft.com/office/officeart/2005/8/layout/vList2"/>
    <dgm:cxn modelId="{BFEF5B4B-2918-45BC-BF21-90622159D5BF}" type="presParOf" srcId="{3C0D18FC-AFE2-4655-834A-0CA79C2D83D5}" destId="{8417C651-50A3-4C6A-971B-77B530923730}" srcOrd="3" destOrd="0" presId="urn:microsoft.com/office/officeart/2005/8/layout/vList2"/>
    <dgm:cxn modelId="{73FF9895-44E7-42DF-A85D-3D6D157187AB}" type="presParOf" srcId="{3C0D18FC-AFE2-4655-834A-0CA79C2D83D5}" destId="{22E6163B-5A72-47D6-A709-A0C39D7AD870}" srcOrd="4" destOrd="0" presId="urn:microsoft.com/office/officeart/2005/8/layout/vList2"/>
    <dgm:cxn modelId="{07FCD6AB-13B1-48EA-A4D2-D1F60D48D19E}" type="presParOf" srcId="{3C0D18FC-AFE2-4655-834A-0CA79C2D83D5}" destId="{970D4EC4-E63A-4FCA-87D9-4CB712CE5573}" srcOrd="5" destOrd="0" presId="urn:microsoft.com/office/officeart/2005/8/layout/vList2"/>
    <dgm:cxn modelId="{407FA4D1-59B2-446E-97E8-92D5F1EB7F8C}" type="presParOf" srcId="{3C0D18FC-AFE2-4655-834A-0CA79C2D83D5}" destId="{572E9B19-DEBB-4CD0-A76C-BA295B27BD1F}" srcOrd="6" destOrd="0" presId="urn:microsoft.com/office/officeart/2005/8/layout/vList2"/>
    <dgm:cxn modelId="{ABA3DF8D-C9B8-4FDA-BC67-03363A3F1354}" type="presParOf" srcId="{3C0D18FC-AFE2-4655-834A-0CA79C2D83D5}" destId="{A67A1CD2-A21A-42F1-8E08-2080775C3184}" srcOrd="7" destOrd="0" presId="urn:microsoft.com/office/officeart/2005/8/layout/vList2"/>
    <dgm:cxn modelId="{6B293686-BF3B-4AC5-B370-4ED430101023}" type="presParOf" srcId="{3C0D18FC-AFE2-4655-834A-0CA79C2D83D5}" destId="{64F44F76-FA8F-4CD4-B19A-6684F6354711}"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B7682B8-0F7A-408D-8A40-661597A1425A}"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03C05ADD-3CB5-487C-BD64-575C332CD3D2}">
      <dgm:prSet/>
      <dgm:spPr/>
      <dgm:t>
        <a:bodyPr/>
        <a:lstStyle/>
        <a:p>
          <a:r>
            <a:rPr lang="fr-FR" b="1"/>
            <a:t>Programmes de résilience : infrastructures, agriculture durable, alertes précoces</a:t>
          </a:r>
          <a:endParaRPr lang="en-US"/>
        </a:p>
      </dgm:t>
    </dgm:pt>
    <dgm:pt modelId="{1CBA228C-CE67-46BC-8FED-D90B41FE8788}" type="parTrans" cxnId="{FBAAF61E-F760-4618-A35F-BA09C80D8597}">
      <dgm:prSet/>
      <dgm:spPr/>
      <dgm:t>
        <a:bodyPr/>
        <a:lstStyle/>
        <a:p>
          <a:endParaRPr lang="en-US"/>
        </a:p>
      </dgm:t>
    </dgm:pt>
    <dgm:pt modelId="{F2C37F06-EC3A-48ED-869E-E87ACD53EF3C}" type="sibTrans" cxnId="{FBAAF61E-F760-4618-A35F-BA09C80D8597}">
      <dgm:prSet/>
      <dgm:spPr/>
      <dgm:t>
        <a:bodyPr/>
        <a:lstStyle/>
        <a:p>
          <a:endParaRPr lang="en-US"/>
        </a:p>
      </dgm:t>
    </dgm:pt>
    <dgm:pt modelId="{DB85E8A8-72A5-429E-BB93-E8E23FA08AD4}">
      <dgm:prSet/>
      <dgm:spPr/>
      <dgm:t>
        <a:bodyPr/>
        <a:lstStyle/>
        <a:p>
          <a:r>
            <a:rPr lang="fr-FR" b="1"/>
            <a:t>Gestion intégrée des ressources naturelles : agroforesterie, agriculture biologique</a:t>
          </a:r>
          <a:endParaRPr lang="en-US"/>
        </a:p>
      </dgm:t>
    </dgm:pt>
    <dgm:pt modelId="{4B32C7DD-4896-47E9-89F6-43A650ED8E64}" type="parTrans" cxnId="{C80D68B1-2DB1-4AC9-9A36-6605A7366628}">
      <dgm:prSet/>
      <dgm:spPr/>
      <dgm:t>
        <a:bodyPr/>
        <a:lstStyle/>
        <a:p>
          <a:endParaRPr lang="en-US"/>
        </a:p>
      </dgm:t>
    </dgm:pt>
    <dgm:pt modelId="{9C9108FC-7313-41FF-ABA4-C13C1BB01738}" type="sibTrans" cxnId="{C80D68B1-2DB1-4AC9-9A36-6605A7366628}">
      <dgm:prSet/>
      <dgm:spPr/>
      <dgm:t>
        <a:bodyPr/>
        <a:lstStyle/>
        <a:p>
          <a:endParaRPr lang="en-US"/>
        </a:p>
      </dgm:t>
    </dgm:pt>
    <dgm:pt modelId="{4A4F2B38-1346-4A14-BD9B-BD8B0F02C32F}">
      <dgm:prSet/>
      <dgm:spPr/>
      <dgm:t>
        <a:bodyPr/>
        <a:lstStyle/>
        <a:p>
          <a:r>
            <a:rPr lang="fr-FR" b="1"/>
            <a:t>Projets de reforestation et de gestion de l’eau</a:t>
          </a:r>
          <a:endParaRPr lang="en-US"/>
        </a:p>
      </dgm:t>
    </dgm:pt>
    <dgm:pt modelId="{A3353EAA-F71C-4A6E-96CB-8F007553B8C0}" type="parTrans" cxnId="{91E162A2-A64D-4377-A941-123F5F99ECA0}">
      <dgm:prSet/>
      <dgm:spPr/>
      <dgm:t>
        <a:bodyPr/>
        <a:lstStyle/>
        <a:p>
          <a:endParaRPr lang="en-US"/>
        </a:p>
      </dgm:t>
    </dgm:pt>
    <dgm:pt modelId="{95299DF1-F567-48FC-A57B-BD524DA2D0DC}" type="sibTrans" cxnId="{91E162A2-A64D-4377-A941-123F5F99ECA0}">
      <dgm:prSet/>
      <dgm:spPr/>
      <dgm:t>
        <a:bodyPr/>
        <a:lstStyle/>
        <a:p>
          <a:endParaRPr lang="en-US"/>
        </a:p>
      </dgm:t>
    </dgm:pt>
    <dgm:pt modelId="{E8EBAE8D-8950-45BD-A2F9-F44495030852}" type="pres">
      <dgm:prSet presAssocID="{3B7682B8-0F7A-408D-8A40-661597A1425A}" presName="root" presStyleCnt="0">
        <dgm:presLayoutVars>
          <dgm:dir/>
          <dgm:resizeHandles val="exact"/>
        </dgm:presLayoutVars>
      </dgm:prSet>
      <dgm:spPr/>
    </dgm:pt>
    <dgm:pt modelId="{C7294106-E474-4EF3-914D-4A0CE25EB795}" type="pres">
      <dgm:prSet presAssocID="{03C05ADD-3CB5-487C-BD64-575C332CD3D2}" presName="compNode" presStyleCnt="0"/>
      <dgm:spPr/>
    </dgm:pt>
    <dgm:pt modelId="{5E2E2F3F-F964-42C5-96EB-AEFA8CC5728D}" type="pres">
      <dgm:prSet presAssocID="{03C05ADD-3CB5-487C-BD64-575C332CD3D2}" presName="bgRect" presStyleLbl="bgShp" presStyleIdx="0" presStyleCnt="3"/>
      <dgm:spPr/>
    </dgm:pt>
    <dgm:pt modelId="{ABF61E28-5B8C-41C7-8FD7-614AA4C88251}" type="pres">
      <dgm:prSet presAssocID="{03C05ADD-3CB5-487C-BD64-575C332CD3D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Rainy scene"/>
        </a:ext>
      </dgm:extLst>
    </dgm:pt>
    <dgm:pt modelId="{6D17DB4C-0F5B-4E62-B10C-92BB75CB0E49}" type="pres">
      <dgm:prSet presAssocID="{03C05ADD-3CB5-487C-BD64-575C332CD3D2}" presName="spaceRect" presStyleCnt="0"/>
      <dgm:spPr/>
    </dgm:pt>
    <dgm:pt modelId="{1A7CF7F2-78C5-4146-A067-8BDD642E03AF}" type="pres">
      <dgm:prSet presAssocID="{03C05ADD-3CB5-487C-BD64-575C332CD3D2}" presName="parTx" presStyleLbl="revTx" presStyleIdx="0" presStyleCnt="3">
        <dgm:presLayoutVars>
          <dgm:chMax val="0"/>
          <dgm:chPref val="0"/>
        </dgm:presLayoutVars>
      </dgm:prSet>
      <dgm:spPr/>
    </dgm:pt>
    <dgm:pt modelId="{9F46FFD5-C14C-4872-A030-6008278B63E8}" type="pres">
      <dgm:prSet presAssocID="{F2C37F06-EC3A-48ED-869E-E87ACD53EF3C}" presName="sibTrans" presStyleCnt="0"/>
      <dgm:spPr/>
    </dgm:pt>
    <dgm:pt modelId="{052A9DC6-F72F-4E91-8848-E1F80EEE681E}" type="pres">
      <dgm:prSet presAssocID="{DB85E8A8-72A5-429E-BB93-E8E23FA08AD4}" presName="compNode" presStyleCnt="0"/>
      <dgm:spPr/>
    </dgm:pt>
    <dgm:pt modelId="{7B866F64-88E2-4370-AEBF-603BD03BBCBC}" type="pres">
      <dgm:prSet presAssocID="{DB85E8A8-72A5-429E-BB93-E8E23FA08AD4}" presName="bgRect" presStyleLbl="bgShp" presStyleIdx="1" presStyleCnt="3"/>
      <dgm:spPr/>
    </dgm:pt>
    <dgm:pt modelId="{D770B03D-B3C1-4076-8717-C410B55683D8}" type="pres">
      <dgm:prSet presAssocID="{DB85E8A8-72A5-429E-BB93-E8E23FA08AD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lante"/>
        </a:ext>
      </dgm:extLst>
    </dgm:pt>
    <dgm:pt modelId="{C6F3DE1A-31A4-4489-82BD-9ED9B0CF81DD}" type="pres">
      <dgm:prSet presAssocID="{DB85E8A8-72A5-429E-BB93-E8E23FA08AD4}" presName="spaceRect" presStyleCnt="0"/>
      <dgm:spPr/>
    </dgm:pt>
    <dgm:pt modelId="{1615BC85-F255-4464-A12A-71ED22E77FF6}" type="pres">
      <dgm:prSet presAssocID="{DB85E8A8-72A5-429E-BB93-E8E23FA08AD4}" presName="parTx" presStyleLbl="revTx" presStyleIdx="1" presStyleCnt="3">
        <dgm:presLayoutVars>
          <dgm:chMax val="0"/>
          <dgm:chPref val="0"/>
        </dgm:presLayoutVars>
      </dgm:prSet>
      <dgm:spPr/>
    </dgm:pt>
    <dgm:pt modelId="{0B2F4DDA-8C05-4688-991B-E297705B52CE}" type="pres">
      <dgm:prSet presAssocID="{9C9108FC-7313-41FF-ABA4-C13C1BB01738}" presName="sibTrans" presStyleCnt="0"/>
      <dgm:spPr/>
    </dgm:pt>
    <dgm:pt modelId="{B82093A9-F867-46EA-A051-1B10A33F8E22}" type="pres">
      <dgm:prSet presAssocID="{4A4F2B38-1346-4A14-BD9B-BD8B0F02C32F}" presName="compNode" presStyleCnt="0"/>
      <dgm:spPr/>
    </dgm:pt>
    <dgm:pt modelId="{3BCFC5E1-F01D-4774-80A0-DA3E4CB1EA90}" type="pres">
      <dgm:prSet presAssocID="{4A4F2B38-1346-4A14-BD9B-BD8B0F02C32F}" presName="bgRect" presStyleLbl="bgShp" presStyleIdx="2" presStyleCnt="3"/>
      <dgm:spPr/>
    </dgm:pt>
    <dgm:pt modelId="{AD3B2E5D-AD90-4320-A3DE-8A37884BA4CD}" type="pres">
      <dgm:prSet presAssocID="{4A4F2B38-1346-4A14-BD9B-BD8B0F02C32F}"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eciduous tree"/>
        </a:ext>
      </dgm:extLst>
    </dgm:pt>
    <dgm:pt modelId="{E39B4183-4A66-48ED-80A2-E6D5B28BBF5A}" type="pres">
      <dgm:prSet presAssocID="{4A4F2B38-1346-4A14-BD9B-BD8B0F02C32F}" presName="spaceRect" presStyleCnt="0"/>
      <dgm:spPr/>
    </dgm:pt>
    <dgm:pt modelId="{31C9483F-F507-4830-84E8-A0DC19C8CA9D}" type="pres">
      <dgm:prSet presAssocID="{4A4F2B38-1346-4A14-BD9B-BD8B0F02C32F}" presName="parTx" presStyleLbl="revTx" presStyleIdx="2" presStyleCnt="3">
        <dgm:presLayoutVars>
          <dgm:chMax val="0"/>
          <dgm:chPref val="0"/>
        </dgm:presLayoutVars>
      </dgm:prSet>
      <dgm:spPr/>
    </dgm:pt>
  </dgm:ptLst>
  <dgm:cxnLst>
    <dgm:cxn modelId="{F350C41C-B346-4F89-98A9-2C8EA793D6A4}" type="presOf" srcId="{03C05ADD-3CB5-487C-BD64-575C332CD3D2}" destId="{1A7CF7F2-78C5-4146-A067-8BDD642E03AF}" srcOrd="0" destOrd="0" presId="urn:microsoft.com/office/officeart/2018/2/layout/IconVerticalSolidList"/>
    <dgm:cxn modelId="{FBAAF61E-F760-4618-A35F-BA09C80D8597}" srcId="{3B7682B8-0F7A-408D-8A40-661597A1425A}" destId="{03C05ADD-3CB5-487C-BD64-575C332CD3D2}" srcOrd="0" destOrd="0" parTransId="{1CBA228C-CE67-46BC-8FED-D90B41FE8788}" sibTransId="{F2C37F06-EC3A-48ED-869E-E87ACD53EF3C}"/>
    <dgm:cxn modelId="{5D922F72-A662-47E9-B24D-9198D5C2AE09}" type="presOf" srcId="{4A4F2B38-1346-4A14-BD9B-BD8B0F02C32F}" destId="{31C9483F-F507-4830-84E8-A0DC19C8CA9D}" srcOrd="0" destOrd="0" presId="urn:microsoft.com/office/officeart/2018/2/layout/IconVerticalSolidList"/>
    <dgm:cxn modelId="{91E162A2-A64D-4377-A941-123F5F99ECA0}" srcId="{3B7682B8-0F7A-408D-8A40-661597A1425A}" destId="{4A4F2B38-1346-4A14-BD9B-BD8B0F02C32F}" srcOrd="2" destOrd="0" parTransId="{A3353EAA-F71C-4A6E-96CB-8F007553B8C0}" sibTransId="{95299DF1-F567-48FC-A57B-BD524DA2D0DC}"/>
    <dgm:cxn modelId="{C80D68B1-2DB1-4AC9-9A36-6605A7366628}" srcId="{3B7682B8-0F7A-408D-8A40-661597A1425A}" destId="{DB85E8A8-72A5-429E-BB93-E8E23FA08AD4}" srcOrd="1" destOrd="0" parTransId="{4B32C7DD-4896-47E9-89F6-43A650ED8E64}" sibTransId="{9C9108FC-7313-41FF-ABA4-C13C1BB01738}"/>
    <dgm:cxn modelId="{62AE7BB6-3BB8-460B-871D-DAA85935465C}" type="presOf" srcId="{DB85E8A8-72A5-429E-BB93-E8E23FA08AD4}" destId="{1615BC85-F255-4464-A12A-71ED22E77FF6}" srcOrd="0" destOrd="0" presId="urn:microsoft.com/office/officeart/2018/2/layout/IconVerticalSolidList"/>
    <dgm:cxn modelId="{BB295AE6-52C0-4C01-A967-4212C9318380}" type="presOf" srcId="{3B7682B8-0F7A-408D-8A40-661597A1425A}" destId="{E8EBAE8D-8950-45BD-A2F9-F44495030852}" srcOrd="0" destOrd="0" presId="urn:microsoft.com/office/officeart/2018/2/layout/IconVerticalSolidList"/>
    <dgm:cxn modelId="{B642AD94-BB78-411E-8D57-796FE37988A0}" type="presParOf" srcId="{E8EBAE8D-8950-45BD-A2F9-F44495030852}" destId="{C7294106-E474-4EF3-914D-4A0CE25EB795}" srcOrd="0" destOrd="0" presId="urn:microsoft.com/office/officeart/2018/2/layout/IconVerticalSolidList"/>
    <dgm:cxn modelId="{C0C3F70C-F21F-40BE-B41F-634C273C18BE}" type="presParOf" srcId="{C7294106-E474-4EF3-914D-4A0CE25EB795}" destId="{5E2E2F3F-F964-42C5-96EB-AEFA8CC5728D}" srcOrd="0" destOrd="0" presId="urn:microsoft.com/office/officeart/2018/2/layout/IconVerticalSolidList"/>
    <dgm:cxn modelId="{0CF6B225-9AE1-4DAB-9C34-1480F64641A4}" type="presParOf" srcId="{C7294106-E474-4EF3-914D-4A0CE25EB795}" destId="{ABF61E28-5B8C-41C7-8FD7-614AA4C88251}" srcOrd="1" destOrd="0" presId="urn:microsoft.com/office/officeart/2018/2/layout/IconVerticalSolidList"/>
    <dgm:cxn modelId="{4B4C071F-C499-4425-B380-B63A29A603D1}" type="presParOf" srcId="{C7294106-E474-4EF3-914D-4A0CE25EB795}" destId="{6D17DB4C-0F5B-4E62-B10C-92BB75CB0E49}" srcOrd="2" destOrd="0" presId="urn:microsoft.com/office/officeart/2018/2/layout/IconVerticalSolidList"/>
    <dgm:cxn modelId="{53712D81-FEBF-4CCB-92A8-93AB15D2FFAA}" type="presParOf" srcId="{C7294106-E474-4EF3-914D-4A0CE25EB795}" destId="{1A7CF7F2-78C5-4146-A067-8BDD642E03AF}" srcOrd="3" destOrd="0" presId="urn:microsoft.com/office/officeart/2018/2/layout/IconVerticalSolidList"/>
    <dgm:cxn modelId="{4FBD9549-0F92-463B-A7EC-204CEFCA8ED2}" type="presParOf" srcId="{E8EBAE8D-8950-45BD-A2F9-F44495030852}" destId="{9F46FFD5-C14C-4872-A030-6008278B63E8}" srcOrd="1" destOrd="0" presId="urn:microsoft.com/office/officeart/2018/2/layout/IconVerticalSolidList"/>
    <dgm:cxn modelId="{64F75E3C-C3CB-4A33-B54C-95EB7B04EBAF}" type="presParOf" srcId="{E8EBAE8D-8950-45BD-A2F9-F44495030852}" destId="{052A9DC6-F72F-4E91-8848-E1F80EEE681E}" srcOrd="2" destOrd="0" presId="urn:microsoft.com/office/officeart/2018/2/layout/IconVerticalSolidList"/>
    <dgm:cxn modelId="{9CF5416A-0A42-49F2-8181-A79DB39D8F50}" type="presParOf" srcId="{052A9DC6-F72F-4E91-8848-E1F80EEE681E}" destId="{7B866F64-88E2-4370-AEBF-603BD03BBCBC}" srcOrd="0" destOrd="0" presId="urn:microsoft.com/office/officeart/2018/2/layout/IconVerticalSolidList"/>
    <dgm:cxn modelId="{1F45D9CA-A4B7-4CD2-B9F7-AE19BDE3AEF6}" type="presParOf" srcId="{052A9DC6-F72F-4E91-8848-E1F80EEE681E}" destId="{D770B03D-B3C1-4076-8717-C410B55683D8}" srcOrd="1" destOrd="0" presId="urn:microsoft.com/office/officeart/2018/2/layout/IconVerticalSolidList"/>
    <dgm:cxn modelId="{27E62A94-9E3F-4CE5-8130-DFFA199340AE}" type="presParOf" srcId="{052A9DC6-F72F-4E91-8848-E1F80EEE681E}" destId="{C6F3DE1A-31A4-4489-82BD-9ED9B0CF81DD}" srcOrd="2" destOrd="0" presId="urn:microsoft.com/office/officeart/2018/2/layout/IconVerticalSolidList"/>
    <dgm:cxn modelId="{6B8177BA-3BC5-46A2-A2C4-5FC966FCDFB1}" type="presParOf" srcId="{052A9DC6-F72F-4E91-8848-E1F80EEE681E}" destId="{1615BC85-F255-4464-A12A-71ED22E77FF6}" srcOrd="3" destOrd="0" presId="urn:microsoft.com/office/officeart/2018/2/layout/IconVerticalSolidList"/>
    <dgm:cxn modelId="{5759D2AE-B54B-41AE-88C1-D78EA34221B2}" type="presParOf" srcId="{E8EBAE8D-8950-45BD-A2F9-F44495030852}" destId="{0B2F4DDA-8C05-4688-991B-E297705B52CE}" srcOrd="3" destOrd="0" presId="urn:microsoft.com/office/officeart/2018/2/layout/IconVerticalSolidList"/>
    <dgm:cxn modelId="{DB5025C9-5657-4751-B19D-9208CF42C4EB}" type="presParOf" srcId="{E8EBAE8D-8950-45BD-A2F9-F44495030852}" destId="{B82093A9-F867-46EA-A051-1B10A33F8E22}" srcOrd="4" destOrd="0" presId="urn:microsoft.com/office/officeart/2018/2/layout/IconVerticalSolidList"/>
    <dgm:cxn modelId="{0FC3C9E5-EF21-4BFD-A31B-D2B5C07D61CF}" type="presParOf" srcId="{B82093A9-F867-46EA-A051-1B10A33F8E22}" destId="{3BCFC5E1-F01D-4774-80A0-DA3E4CB1EA90}" srcOrd="0" destOrd="0" presId="urn:microsoft.com/office/officeart/2018/2/layout/IconVerticalSolidList"/>
    <dgm:cxn modelId="{03146BFA-3D0C-4A12-8FBF-4DAEAB784FBF}" type="presParOf" srcId="{B82093A9-F867-46EA-A051-1B10A33F8E22}" destId="{AD3B2E5D-AD90-4320-A3DE-8A37884BA4CD}" srcOrd="1" destOrd="0" presId="urn:microsoft.com/office/officeart/2018/2/layout/IconVerticalSolidList"/>
    <dgm:cxn modelId="{0830CC22-B432-4A16-9A1F-B7568DB32B44}" type="presParOf" srcId="{B82093A9-F867-46EA-A051-1B10A33F8E22}" destId="{E39B4183-4A66-48ED-80A2-E6D5B28BBF5A}" srcOrd="2" destOrd="0" presId="urn:microsoft.com/office/officeart/2018/2/layout/IconVerticalSolidList"/>
    <dgm:cxn modelId="{0E1E22AF-C11B-48AE-B424-D2BBC855A94F}" type="presParOf" srcId="{B82093A9-F867-46EA-A051-1B10A33F8E22}" destId="{31C9483F-F507-4830-84E8-A0DC19C8CA9D}"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3DFFBA3-2529-4629-8DCD-F557753CF1A8}" type="doc">
      <dgm:prSet loTypeId="urn:microsoft.com/office/officeart/2018/2/layout/Icon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15558E38-0E0C-4319-9F04-19EAAC0B9BC5}">
      <dgm:prSet custT="1"/>
      <dgm:spPr/>
      <dgm:t>
        <a:bodyPr/>
        <a:lstStyle/>
        <a:p>
          <a:r>
            <a:rPr lang="fr-FR" sz="2800" b="1" dirty="0"/>
            <a:t>Financement direct des centres locaux</a:t>
          </a:r>
          <a:endParaRPr lang="en-US" sz="2800" dirty="0"/>
        </a:p>
      </dgm:t>
    </dgm:pt>
    <dgm:pt modelId="{B316EF52-7B15-413A-BCA4-587524907505}" type="parTrans" cxnId="{870E88F3-6F74-4A51-AC45-08F5130B6CE6}">
      <dgm:prSet/>
      <dgm:spPr/>
      <dgm:t>
        <a:bodyPr/>
        <a:lstStyle/>
        <a:p>
          <a:endParaRPr lang="en-US"/>
        </a:p>
      </dgm:t>
    </dgm:pt>
    <dgm:pt modelId="{D0CB59BD-863D-4AEE-9344-D3CCFB45C7DD}" type="sibTrans" cxnId="{870E88F3-6F74-4A51-AC45-08F5130B6CE6}">
      <dgm:prSet/>
      <dgm:spPr/>
      <dgm:t>
        <a:bodyPr/>
        <a:lstStyle/>
        <a:p>
          <a:endParaRPr lang="en-US"/>
        </a:p>
      </dgm:t>
    </dgm:pt>
    <dgm:pt modelId="{EF477A2D-7F0F-40BA-8286-F628652E8070}">
      <dgm:prSet custT="1"/>
      <dgm:spPr/>
      <dgm:t>
        <a:bodyPr/>
        <a:lstStyle/>
        <a:p>
          <a:r>
            <a:rPr lang="fr-FR" sz="2800" b="1" dirty="0"/>
            <a:t>Réallocation des budgets militaires vers l’environnement</a:t>
          </a:r>
          <a:endParaRPr lang="en-US" sz="2800" dirty="0"/>
        </a:p>
      </dgm:t>
    </dgm:pt>
    <dgm:pt modelId="{17354763-9857-4C64-B8AA-6FE03FDD2A40}" type="parTrans" cxnId="{41C5E293-402A-4BD9-B211-24586FFB6273}">
      <dgm:prSet/>
      <dgm:spPr/>
      <dgm:t>
        <a:bodyPr/>
        <a:lstStyle/>
        <a:p>
          <a:endParaRPr lang="en-US"/>
        </a:p>
      </dgm:t>
    </dgm:pt>
    <dgm:pt modelId="{B6192087-56C4-4FD3-9F0D-4E43322C7AA6}" type="sibTrans" cxnId="{41C5E293-402A-4BD9-B211-24586FFB6273}">
      <dgm:prSet/>
      <dgm:spPr/>
      <dgm:t>
        <a:bodyPr/>
        <a:lstStyle/>
        <a:p>
          <a:endParaRPr lang="en-US"/>
        </a:p>
      </dgm:t>
    </dgm:pt>
    <dgm:pt modelId="{5E974296-37D3-4541-8B30-1FC0CFF72C95}">
      <dgm:prSet custT="1"/>
      <dgm:spPr/>
      <dgm:t>
        <a:bodyPr/>
        <a:lstStyle/>
        <a:p>
          <a:r>
            <a:rPr lang="fr-FR" sz="2400" b="1" dirty="0"/>
            <a:t>Renforcement des réseaux d’eau potable adaptés aux aléas climatiques</a:t>
          </a:r>
          <a:endParaRPr lang="en-US" sz="2400" dirty="0"/>
        </a:p>
      </dgm:t>
    </dgm:pt>
    <dgm:pt modelId="{0335E671-A4B4-478E-B37A-0816B3BBCD4C}" type="parTrans" cxnId="{573AAF7C-1332-4AD8-903A-AEBB7563A52D}">
      <dgm:prSet/>
      <dgm:spPr/>
      <dgm:t>
        <a:bodyPr/>
        <a:lstStyle/>
        <a:p>
          <a:endParaRPr lang="en-US"/>
        </a:p>
      </dgm:t>
    </dgm:pt>
    <dgm:pt modelId="{F58B917F-16CB-42D4-A5F8-B5317B9C74FF}" type="sibTrans" cxnId="{573AAF7C-1332-4AD8-903A-AEBB7563A52D}">
      <dgm:prSet/>
      <dgm:spPr/>
      <dgm:t>
        <a:bodyPr/>
        <a:lstStyle/>
        <a:p>
          <a:endParaRPr lang="en-US"/>
        </a:p>
      </dgm:t>
    </dgm:pt>
    <dgm:pt modelId="{B7683DFF-27A1-4F8D-94F9-A30D92C66E99}" type="pres">
      <dgm:prSet presAssocID="{A3DFFBA3-2529-4629-8DCD-F557753CF1A8}" presName="root" presStyleCnt="0">
        <dgm:presLayoutVars>
          <dgm:dir/>
          <dgm:resizeHandles val="exact"/>
        </dgm:presLayoutVars>
      </dgm:prSet>
      <dgm:spPr/>
    </dgm:pt>
    <dgm:pt modelId="{79AA6189-6197-4209-8AAC-F7F343D1F0D9}" type="pres">
      <dgm:prSet presAssocID="{15558E38-0E0C-4319-9F04-19EAAC0B9BC5}" presName="compNode" presStyleCnt="0"/>
      <dgm:spPr/>
    </dgm:pt>
    <dgm:pt modelId="{331FF916-E408-48CE-A6F5-5B6C5572668B}" type="pres">
      <dgm:prSet presAssocID="{15558E38-0E0C-4319-9F04-19EAAC0B9BC5}" presName="iconRect" presStyleLbl="node1" presStyleIdx="0" presStyleCnt="3" custLinFactNeighborX="-22435" custLinFactNeighborY="-4050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Argent"/>
        </a:ext>
      </dgm:extLst>
    </dgm:pt>
    <dgm:pt modelId="{00DFE439-E354-4B6C-926F-C1E6E7F3E6AC}" type="pres">
      <dgm:prSet presAssocID="{15558E38-0E0C-4319-9F04-19EAAC0B9BC5}" presName="spaceRect" presStyleCnt="0"/>
      <dgm:spPr/>
    </dgm:pt>
    <dgm:pt modelId="{A23A0193-DE5B-43F1-88C4-156E94E96FC0}" type="pres">
      <dgm:prSet presAssocID="{15558E38-0E0C-4319-9F04-19EAAC0B9BC5}" presName="textRect" presStyleLbl="revTx" presStyleIdx="0" presStyleCnt="3" custScaleX="214793" custScaleY="113963" custLinFactNeighborX="-99160" custLinFactNeighborY="3158">
        <dgm:presLayoutVars>
          <dgm:chMax val="1"/>
          <dgm:chPref val="1"/>
        </dgm:presLayoutVars>
      </dgm:prSet>
      <dgm:spPr/>
    </dgm:pt>
    <dgm:pt modelId="{3563A930-E5B3-4853-BFC3-62E151F91304}" type="pres">
      <dgm:prSet presAssocID="{D0CB59BD-863D-4AEE-9344-D3CCFB45C7DD}" presName="sibTrans" presStyleCnt="0"/>
      <dgm:spPr/>
    </dgm:pt>
    <dgm:pt modelId="{64B2D3D7-F665-4AB7-849E-5EC5A3314165}" type="pres">
      <dgm:prSet presAssocID="{EF477A2D-7F0F-40BA-8286-F628652E8070}" presName="compNode" presStyleCnt="0"/>
      <dgm:spPr/>
    </dgm:pt>
    <dgm:pt modelId="{B46D17CE-2BA8-4C51-A0A9-263B7C74DDB7}" type="pres">
      <dgm:prSet presAssocID="{EF477A2D-7F0F-40BA-8286-F628652E807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ièces"/>
        </a:ext>
      </dgm:extLst>
    </dgm:pt>
    <dgm:pt modelId="{31855934-BA62-405B-AB42-1B8320C1AE8A}" type="pres">
      <dgm:prSet presAssocID="{EF477A2D-7F0F-40BA-8286-F628652E8070}" presName="spaceRect" presStyleCnt="0"/>
      <dgm:spPr/>
    </dgm:pt>
    <dgm:pt modelId="{EB0778BF-0779-4917-BC52-7740178731DE}" type="pres">
      <dgm:prSet presAssocID="{EF477A2D-7F0F-40BA-8286-F628652E8070}" presName="textRect" presStyleLbl="revTx" presStyleIdx="1" presStyleCnt="3" custScaleX="227962" custLinFactNeighborX="-13456" custLinFactNeighborY="4599">
        <dgm:presLayoutVars>
          <dgm:chMax val="1"/>
          <dgm:chPref val="1"/>
        </dgm:presLayoutVars>
      </dgm:prSet>
      <dgm:spPr/>
    </dgm:pt>
    <dgm:pt modelId="{85101374-9859-4E09-BB3A-07214574B5CD}" type="pres">
      <dgm:prSet presAssocID="{B6192087-56C4-4FD3-9F0D-4E43322C7AA6}" presName="sibTrans" presStyleCnt="0"/>
      <dgm:spPr/>
    </dgm:pt>
    <dgm:pt modelId="{B4CB7DBA-60CA-4901-A748-CBC9BC0E6257}" type="pres">
      <dgm:prSet presAssocID="{5E974296-37D3-4541-8B30-1FC0CFF72C95}" presName="compNode" presStyleCnt="0"/>
      <dgm:spPr/>
    </dgm:pt>
    <dgm:pt modelId="{0113FC34-ED92-4CFE-B5C9-F7C315A2D6F2}" type="pres">
      <dgm:prSet presAssocID="{5E974296-37D3-4541-8B30-1FC0CFF72C95}"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che"/>
        </a:ext>
      </dgm:extLst>
    </dgm:pt>
    <dgm:pt modelId="{07B9B136-8DA9-4AB2-8FA3-CDA89ADA1715}" type="pres">
      <dgm:prSet presAssocID="{5E974296-37D3-4541-8B30-1FC0CFF72C95}" presName="spaceRect" presStyleCnt="0"/>
      <dgm:spPr/>
    </dgm:pt>
    <dgm:pt modelId="{82329399-978F-4DE9-9C2C-B78124421978}" type="pres">
      <dgm:prSet presAssocID="{5E974296-37D3-4541-8B30-1FC0CFF72C95}" presName="textRect" presStyleLbl="revTx" presStyleIdx="2" presStyleCnt="3" custScaleX="211366" custScaleY="153468" custLinFactNeighborX="59496" custLinFactNeighborY="1053">
        <dgm:presLayoutVars>
          <dgm:chMax val="1"/>
          <dgm:chPref val="1"/>
        </dgm:presLayoutVars>
      </dgm:prSet>
      <dgm:spPr/>
    </dgm:pt>
  </dgm:ptLst>
  <dgm:cxnLst>
    <dgm:cxn modelId="{0B3E6C69-42EB-46C6-B7B3-9959297D4DC6}" type="presOf" srcId="{15558E38-0E0C-4319-9F04-19EAAC0B9BC5}" destId="{A23A0193-DE5B-43F1-88C4-156E94E96FC0}" srcOrd="0" destOrd="0" presId="urn:microsoft.com/office/officeart/2018/2/layout/IconLabelList"/>
    <dgm:cxn modelId="{573AAF7C-1332-4AD8-903A-AEBB7563A52D}" srcId="{A3DFFBA3-2529-4629-8DCD-F557753CF1A8}" destId="{5E974296-37D3-4541-8B30-1FC0CFF72C95}" srcOrd="2" destOrd="0" parTransId="{0335E671-A4B4-478E-B37A-0816B3BBCD4C}" sibTransId="{F58B917F-16CB-42D4-A5F8-B5317B9C74FF}"/>
    <dgm:cxn modelId="{41C5E293-402A-4BD9-B211-24586FFB6273}" srcId="{A3DFFBA3-2529-4629-8DCD-F557753CF1A8}" destId="{EF477A2D-7F0F-40BA-8286-F628652E8070}" srcOrd="1" destOrd="0" parTransId="{17354763-9857-4C64-B8AA-6FE03FDD2A40}" sibTransId="{B6192087-56C4-4FD3-9F0D-4E43322C7AA6}"/>
    <dgm:cxn modelId="{75E77AB4-ABE6-48DE-97DC-F90CCA563337}" type="presOf" srcId="{A3DFFBA3-2529-4629-8DCD-F557753CF1A8}" destId="{B7683DFF-27A1-4F8D-94F9-A30D92C66E99}" srcOrd="0" destOrd="0" presId="urn:microsoft.com/office/officeart/2018/2/layout/IconLabelList"/>
    <dgm:cxn modelId="{CA0E2FB9-BC88-4BC0-9361-D8D919B40102}" type="presOf" srcId="{5E974296-37D3-4541-8B30-1FC0CFF72C95}" destId="{82329399-978F-4DE9-9C2C-B78124421978}" srcOrd="0" destOrd="0" presId="urn:microsoft.com/office/officeart/2018/2/layout/IconLabelList"/>
    <dgm:cxn modelId="{A91662CA-10CC-458D-B18C-28E7B1DC33FD}" type="presOf" srcId="{EF477A2D-7F0F-40BA-8286-F628652E8070}" destId="{EB0778BF-0779-4917-BC52-7740178731DE}" srcOrd="0" destOrd="0" presId="urn:microsoft.com/office/officeart/2018/2/layout/IconLabelList"/>
    <dgm:cxn modelId="{870E88F3-6F74-4A51-AC45-08F5130B6CE6}" srcId="{A3DFFBA3-2529-4629-8DCD-F557753CF1A8}" destId="{15558E38-0E0C-4319-9F04-19EAAC0B9BC5}" srcOrd="0" destOrd="0" parTransId="{B316EF52-7B15-413A-BCA4-587524907505}" sibTransId="{D0CB59BD-863D-4AEE-9344-D3CCFB45C7DD}"/>
    <dgm:cxn modelId="{282C05B8-EEC8-4EEF-AE49-18427F44DB67}" type="presParOf" srcId="{B7683DFF-27A1-4F8D-94F9-A30D92C66E99}" destId="{79AA6189-6197-4209-8AAC-F7F343D1F0D9}" srcOrd="0" destOrd="0" presId="urn:microsoft.com/office/officeart/2018/2/layout/IconLabelList"/>
    <dgm:cxn modelId="{4EBED66B-96F5-42E1-8DD7-A289E7E7DA49}" type="presParOf" srcId="{79AA6189-6197-4209-8AAC-F7F343D1F0D9}" destId="{331FF916-E408-48CE-A6F5-5B6C5572668B}" srcOrd="0" destOrd="0" presId="urn:microsoft.com/office/officeart/2018/2/layout/IconLabelList"/>
    <dgm:cxn modelId="{89C076B8-4853-4755-A8D9-E34A0B9D0880}" type="presParOf" srcId="{79AA6189-6197-4209-8AAC-F7F343D1F0D9}" destId="{00DFE439-E354-4B6C-926F-C1E6E7F3E6AC}" srcOrd="1" destOrd="0" presId="urn:microsoft.com/office/officeart/2018/2/layout/IconLabelList"/>
    <dgm:cxn modelId="{5983C47B-A43F-49FA-A566-2EB96E42EDB0}" type="presParOf" srcId="{79AA6189-6197-4209-8AAC-F7F343D1F0D9}" destId="{A23A0193-DE5B-43F1-88C4-156E94E96FC0}" srcOrd="2" destOrd="0" presId="urn:microsoft.com/office/officeart/2018/2/layout/IconLabelList"/>
    <dgm:cxn modelId="{FE57C194-1875-4569-AF98-29B8288D25D4}" type="presParOf" srcId="{B7683DFF-27A1-4F8D-94F9-A30D92C66E99}" destId="{3563A930-E5B3-4853-BFC3-62E151F91304}" srcOrd="1" destOrd="0" presId="urn:microsoft.com/office/officeart/2018/2/layout/IconLabelList"/>
    <dgm:cxn modelId="{AB6FE729-EFBA-4C26-8AB6-29CF57FEFB27}" type="presParOf" srcId="{B7683DFF-27A1-4F8D-94F9-A30D92C66E99}" destId="{64B2D3D7-F665-4AB7-849E-5EC5A3314165}" srcOrd="2" destOrd="0" presId="urn:microsoft.com/office/officeart/2018/2/layout/IconLabelList"/>
    <dgm:cxn modelId="{6DE7D204-6B2E-49D6-A45E-3B29F9784807}" type="presParOf" srcId="{64B2D3D7-F665-4AB7-849E-5EC5A3314165}" destId="{B46D17CE-2BA8-4C51-A0A9-263B7C74DDB7}" srcOrd="0" destOrd="0" presId="urn:microsoft.com/office/officeart/2018/2/layout/IconLabelList"/>
    <dgm:cxn modelId="{EAE93A15-A7E4-4FF7-824D-DC47512DEF27}" type="presParOf" srcId="{64B2D3D7-F665-4AB7-849E-5EC5A3314165}" destId="{31855934-BA62-405B-AB42-1B8320C1AE8A}" srcOrd="1" destOrd="0" presId="urn:microsoft.com/office/officeart/2018/2/layout/IconLabelList"/>
    <dgm:cxn modelId="{5B639FE5-BA0D-4B77-B82D-AC07D61B3BEA}" type="presParOf" srcId="{64B2D3D7-F665-4AB7-849E-5EC5A3314165}" destId="{EB0778BF-0779-4917-BC52-7740178731DE}" srcOrd="2" destOrd="0" presId="urn:microsoft.com/office/officeart/2018/2/layout/IconLabelList"/>
    <dgm:cxn modelId="{B9CF5B94-087C-41C7-B82F-CB6F94046EBD}" type="presParOf" srcId="{B7683DFF-27A1-4F8D-94F9-A30D92C66E99}" destId="{85101374-9859-4E09-BB3A-07214574B5CD}" srcOrd="3" destOrd="0" presId="urn:microsoft.com/office/officeart/2018/2/layout/IconLabelList"/>
    <dgm:cxn modelId="{417A8071-868E-406A-AB1E-2EA2FA5E0626}" type="presParOf" srcId="{B7683DFF-27A1-4F8D-94F9-A30D92C66E99}" destId="{B4CB7DBA-60CA-4901-A748-CBC9BC0E6257}" srcOrd="4" destOrd="0" presId="urn:microsoft.com/office/officeart/2018/2/layout/IconLabelList"/>
    <dgm:cxn modelId="{DC9D3A1A-AAD0-4A74-8302-579705DED959}" type="presParOf" srcId="{B4CB7DBA-60CA-4901-A748-CBC9BC0E6257}" destId="{0113FC34-ED92-4CFE-B5C9-F7C315A2D6F2}" srcOrd="0" destOrd="0" presId="urn:microsoft.com/office/officeart/2018/2/layout/IconLabelList"/>
    <dgm:cxn modelId="{F5CE8F0A-DE6D-4B2D-8254-8D41F04DBE04}" type="presParOf" srcId="{B4CB7DBA-60CA-4901-A748-CBC9BC0E6257}" destId="{07B9B136-8DA9-4AB2-8FA3-CDA89ADA1715}" srcOrd="1" destOrd="0" presId="urn:microsoft.com/office/officeart/2018/2/layout/IconLabelList"/>
    <dgm:cxn modelId="{AE865E75-BC1F-497A-9653-830CB44AA545}" type="presParOf" srcId="{B4CB7DBA-60CA-4901-A748-CBC9BC0E6257}" destId="{82329399-978F-4DE9-9C2C-B78124421978}"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2F6164-4887-4E32-8F3C-206F7029BC96}">
      <dsp:nvSpPr>
        <dsp:cNvPr id="0" name=""/>
        <dsp:cNvSpPr/>
      </dsp:nvSpPr>
      <dsp:spPr>
        <a:xfrm>
          <a:off x="950084" y="3285"/>
          <a:ext cx="2892744" cy="1735646"/>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r-FR" sz="2200" b="1" kern="1200" dirty="0"/>
            <a:t>Dessèchement du lac Tchad, pénurie d’eau</a:t>
          </a:r>
          <a:endParaRPr lang="en-US" sz="2200" kern="1200" dirty="0"/>
        </a:p>
      </dsp:txBody>
      <dsp:txXfrm>
        <a:off x="950084" y="3285"/>
        <a:ext cx="2892744" cy="1735646"/>
      </dsp:txXfrm>
    </dsp:sp>
    <dsp:sp modelId="{D1C05C3C-DBCE-41C4-93D1-BC84B672DFB2}">
      <dsp:nvSpPr>
        <dsp:cNvPr id="0" name=""/>
        <dsp:cNvSpPr/>
      </dsp:nvSpPr>
      <dsp:spPr>
        <a:xfrm>
          <a:off x="4132102" y="3285"/>
          <a:ext cx="2892744" cy="1735646"/>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r-FR" sz="2200" b="1" kern="1200"/>
            <a:t>Tensions entre résidents et nouveaux arrivants</a:t>
          </a:r>
          <a:endParaRPr lang="en-US" sz="2200" kern="1200"/>
        </a:p>
      </dsp:txBody>
      <dsp:txXfrm>
        <a:off x="4132102" y="3285"/>
        <a:ext cx="2892744" cy="1735646"/>
      </dsp:txXfrm>
    </dsp:sp>
    <dsp:sp modelId="{CAEF6DB5-01BB-4089-A364-619590242739}">
      <dsp:nvSpPr>
        <dsp:cNvPr id="0" name=""/>
        <dsp:cNvSpPr/>
      </dsp:nvSpPr>
      <dsp:spPr>
        <a:xfrm>
          <a:off x="7314121" y="3285"/>
          <a:ext cx="2892744" cy="1735646"/>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r-FR" sz="2200" b="1" kern="1200" dirty="0"/>
            <a:t>Risques de conflits armés liés à l’accès à l’eau potable</a:t>
          </a:r>
          <a:endParaRPr lang="en-US" sz="2200" kern="1200" dirty="0"/>
        </a:p>
      </dsp:txBody>
      <dsp:txXfrm>
        <a:off x="7314121" y="3285"/>
        <a:ext cx="2892744" cy="1735646"/>
      </dsp:txXfrm>
    </dsp:sp>
    <dsp:sp modelId="{CFAFA6C9-793D-4F66-AC15-6971132731BD}">
      <dsp:nvSpPr>
        <dsp:cNvPr id="0" name=""/>
        <dsp:cNvSpPr/>
      </dsp:nvSpPr>
      <dsp:spPr>
        <a:xfrm>
          <a:off x="950084" y="2028206"/>
          <a:ext cx="2892744" cy="1735646"/>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r-FR" sz="2200" b="1" kern="1200"/>
            <a:t>Insécurité alimentaire et vulnérabilité accrue</a:t>
          </a:r>
          <a:endParaRPr lang="en-US" sz="2200" kern="1200"/>
        </a:p>
      </dsp:txBody>
      <dsp:txXfrm>
        <a:off x="950084" y="2028206"/>
        <a:ext cx="2892744" cy="1735646"/>
      </dsp:txXfrm>
    </dsp:sp>
    <dsp:sp modelId="{3DFD0519-B85D-40AA-9580-07FC3287EE47}">
      <dsp:nvSpPr>
        <dsp:cNvPr id="0" name=""/>
        <dsp:cNvSpPr/>
      </dsp:nvSpPr>
      <dsp:spPr>
        <a:xfrm>
          <a:off x="4132102" y="2028206"/>
          <a:ext cx="2892744" cy="1735646"/>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r-FR" sz="2200" b="1" kern="1200"/>
            <a:t>29 millions de personnes en besoin humanitaire au Sahel (OCHA, mai 2025)</a:t>
          </a:r>
          <a:endParaRPr lang="en-US" sz="2200" kern="1200"/>
        </a:p>
      </dsp:txBody>
      <dsp:txXfrm>
        <a:off x="4132102" y="2028206"/>
        <a:ext cx="2892744" cy="1735646"/>
      </dsp:txXfrm>
    </dsp:sp>
    <dsp:sp modelId="{2FC4EB2B-8D58-41B4-9678-97BE1322A0C9}">
      <dsp:nvSpPr>
        <dsp:cNvPr id="0" name=""/>
        <dsp:cNvSpPr/>
      </dsp:nvSpPr>
      <dsp:spPr>
        <a:xfrm>
          <a:off x="7314121" y="2028206"/>
          <a:ext cx="2892744" cy="1735646"/>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r-FR" sz="2200" b="1" kern="1200"/>
            <a:t>Dégradation climatique et perte des moyens de subsistance</a:t>
          </a:r>
          <a:endParaRPr lang="en-US" sz="2200" kern="1200"/>
        </a:p>
      </dsp:txBody>
      <dsp:txXfrm>
        <a:off x="7314121" y="2028206"/>
        <a:ext cx="2892744" cy="17356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5A3860-013E-4FC0-848D-6858BBFC767A}">
      <dsp:nvSpPr>
        <dsp:cNvPr id="0" name=""/>
        <dsp:cNvSpPr/>
      </dsp:nvSpPr>
      <dsp:spPr>
        <a:xfrm>
          <a:off x="0" y="0"/>
          <a:ext cx="8589873" cy="678119"/>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fr-FR" sz="2200" b="1" kern="1200"/>
            <a:t>Le changement climatique engendre des impacts majeurs :</a:t>
          </a:r>
          <a:endParaRPr lang="en-US" sz="2200" kern="1200"/>
        </a:p>
      </dsp:txBody>
      <dsp:txXfrm>
        <a:off x="19861" y="19861"/>
        <a:ext cx="7778791" cy="638397"/>
      </dsp:txXfrm>
    </dsp:sp>
    <dsp:sp modelId="{298279CA-612C-487A-A5E2-F25D8EBBCE27}">
      <dsp:nvSpPr>
        <dsp:cNvPr id="0" name=""/>
        <dsp:cNvSpPr/>
      </dsp:nvSpPr>
      <dsp:spPr>
        <a:xfrm>
          <a:off x="641451" y="772302"/>
          <a:ext cx="8589873" cy="678119"/>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fr-FR" sz="2400" b="1" kern="1200"/>
            <a:t>Hausse des températures</a:t>
          </a:r>
          <a:endParaRPr lang="en-US" sz="2400" kern="1200" dirty="0"/>
        </a:p>
      </dsp:txBody>
      <dsp:txXfrm>
        <a:off x="661312" y="792163"/>
        <a:ext cx="7467922" cy="638397"/>
      </dsp:txXfrm>
    </dsp:sp>
    <dsp:sp modelId="{C09B3455-580A-4E7F-B22C-773C8DDC78E7}">
      <dsp:nvSpPr>
        <dsp:cNvPr id="0" name=""/>
        <dsp:cNvSpPr/>
      </dsp:nvSpPr>
      <dsp:spPr>
        <a:xfrm>
          <a:off x="1282903" y="1544604"/>
          <a:ext cx="8589873" cy="678119"/>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fr-FR" sz="2200" b="1" kern="1200"/>
            <a:t>Variabilité des précipitations</a:t>
          </a:r>
          <a:endParaRPr lang="en-US" sz="2200" kern="1200"/>
        </a:p>
      </dsp:txBody>
      <dsp:txXfrm>
        <a:off x="1302764" y="1564465"/>
        <a:ext cx="7467922" cy="638397"/>
      </dsp:txXfrm>
    </dsp:sp>
    <dsp:sp modelId="{2E01C125-3774-49E5-9FDC-2DCA7A77C939}">
      <dsp:nvSpPr>
        <dsp:cNvPr id="0" name=""/>
        <dsp:cNvSpPr/>
      </dsp:nvSpPr>
      <dsp:spPr>
        <a:xfrm>
          <a:off x="1924354" y="2316906"/>
          <a:ext cx="8589873" cy="678119"/>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fr-FR" sz="2200" b="1" kern="1200"/>
            <a:t>Dégradation des terres</a:t>
          </a:r>
          <a:endParaRPr lang="en-US" sz="2200" kern="1200"/>
        </a:p>
      </dsp:txBody>
      <dsp:txXfrm>
        <a:off x="1944215" y="2336767"/>
        <a:ext cx="7467922" cy="638397"/>
      </dsp:txXfrm>
    </dsp:sp>
    <dsp:sp modelId="{116645C9-5413-406E-B77D-0708FBBFE32F}">
      <dsp:nvSpPr>
        <dsp:cNvPr id="0" name=""/>
        <dsp:cNvSpPr/>
      </dsp:nvSpPr>
      <dsp:spPr>
        <a:xfrm>
          <a:off x="2565806" y="3089208"/>
          <a:ext cx="8589873" cy="678119"/>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fr-FR" sz="2200" b="1" kern="1200"/>
            <a:t>Stress hydrique croissant</a:t>
          </a:r>
          <a:endParaRPr lang="en-US" sz="2200" kern="1200"/>
        </a:p>
      </dsp:txBody>
      <dsp:txXfrm>
        <a:off x="2585667" y="3109069"/>
        <a:ext cx="7467922" cy="638397"/>
      </dsp:txXfrm>
    </dsp:sp>
    <dsp:sp modelId="{65477320-FE86-4C16-84C8-2385F6DC26A2}">
      <dsp:nvSpPr>
        <dsp:cNvPr id="0" name=""/>
        <dsp:cNvSpPr/>
      </dsp:nvSpPr>
      <dsp:spPr>
        <a:xfrm>
          <a:off x="8149096" y="495403"/>
          <a:ext cx="440777" cy="440777"/>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8248271" y="495403"/>
        <a:ext cx="242427" cy="331685"/>
      </dsp:txXfrm>
    </dsp:sp>
    <dsp:sp modelId="{1FE76807-C86B-4001-BD62-F1AA8F02DB1D}">
      <dsp:nvSpPr>
        <dsp:cNvPr id="0" name=""/>
        <dsp:cNvSpPr/>
      </dsp:nvSpPr>
      <dsp:spPr>
        <a:xfrm>
          <a:off x="8790547" y="1267705"/>
          <a:ext cx="440777" cy="440777"/>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8889722" y="1267705"/>
        <a:ext cx="242427" cy="331685"/>
      </dsp:txXfrm>
    </dsp:sp>
    <dsp:sp modelId="{892ABC1B-3D42-45A6-80D0-3601EE0970BE}">
      <dsp:nvSpPr>
        <dsp:cNvPr id="0" name=""/>
        <dsp:cNvSpPr/>
      </dsp:nvSpPr>
      <dsp:spPr>
        <a:xfrm>
          <a:off x="9431999" y="2028706"/>
          <a:ext cx="440777" cy="440777"/>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9531174" y="2028706"/>
        <a:ext cx="242427" cy="331685"/>
      </dsp:txXfrm>
    </dsp:sp>
    <dsp:sp modelId="{103FE1B7-8E01-48A4-8224-A10AE34996D1}">
      <dsp:nvSpPr>
        <dsp:cNvPr id="0" name=""/>
        <dsp:cNvSpPr/>
      </dsp:nvSpPr>
      <dsp:spPr>
        <a:xfrm>
          <a:off x="10073451" y="2808543"/>
          <a:ext cx="440777" cy="440777"/>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10172626" y="2808543"/>
        <a:ext cx="242427" cy="3316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B5536B-9B68-4936-9F26-60030F7ECAEA}">
      <dsp:nvSpPr>
        <dsp:cNvPr id="0" name=""/>
        <dsp:cNvSpPr/>
      </dsp:nvSpPr>
      <dsp:spPr>
        <a:xfrm rot="5400000">
          <a:off x="-2087524" y="2511361"/>
          <a:ext cx="4383581" cy="202142"/>
        </a:xfrm>
        <a:prstGeom prst="corner">
          <a:avLst>
            <a:gd name="adj1" fmla="val 1000"/>
            <a:gd name="adj2" fmla="val 1000"/>
          </a:avLst>
        </a:prstGeom>
        <a:solidFill>
          <a:schemeClr val="lt1">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BB20790-6DC9-4F23-B543-07254729ADE2}">
      <dsp:nvSpPr>
        <dsp:cNvPr id="0" name=""/>
        <dsp:cNvSpPr/>
      </dsp:nvSpPr>
      <dsp:spPr>
        <a:xfrm>
          <a:off x="3194" y="3494836"/>
          <a:ext cx="2526779" cy="1461193"/>
        </a:xfrm>
        <a:prstGeom prst="homePlate">
          <a:avLst>
            <a:gd name="adj" fmla="val 25000"/>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0" tIns="254000" rIns="127000" bIns="254000" numCol="1" spcCol="1270" anchor="ctr" anchorCtr="0">
          <a:noAutofit/>
        </a:bodyPr>
        <a:lstStyle/>
        <a:p>
          <a:pPr marL="0" lvl="0" indent="0" algn="ctr" defTabSz="889000">
            <a:lnSpc>
              <a:spcPct val="90000"/>
            </a:lnSpc>
            <a:spcBef>
              <a:spcPct val="0"/>
            </a:spcBef>
            <a:spcAft>
              <a:spcPct val="35000"/>
            </a:spcAft>
            <a:buNone/>
          </a:pPr>
          <a:r>
            <a:rPr lang="en-US" sz="2000" kern="1200"/>
            <a:t>2021</a:t>
          </a:r>
        </a:p>
      </dsp:txBody>
      <dsp:txXfrm>
        <a:off x="3194" y="3494836"/>
        <a:ext cx="2344130" cy="1461193"/>
      </dsp:txXfrm>
    </dsp:sp>
    <dsp:sp modelId="{06A02F59-E72C-46FA-AF82-41797B0ACB61}">
      <dsp:nvSpPr>
        <dsp:cNvPr id="0" name=""/>
        <dsp:cNvSpPr/>
      </dsp:nvSpPr>
      <dsp:spPr>
        <a:xfrm>
          <a:off x="205337" y="736009"/>
          <a:ext cx="2051744" cy="35172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90000"/>
            </a:lnSpc>
            <a:spcBef>
              <a:spcPct val="0"/>
            </a:spcBef>
            <a:spcAft>
              <a:spcPct val="35000"/>
            </a:spcAft>
            <a:buNone/>
          </a:pPr>
          <a:r>
            <a:rPr lang="en-US" sz="2000" kern="1200" dirty="0"/>
            <a:t>Collaboration CEDPE–OIF </a:t>
          </a:r>
          <a:r>
            <a:rPr lang="en-US" sz="2000" kern="1200" dirty="0" err="1"/>
            <a:t>depuis</a:t>
          </a:r>
          <a:r>
            <a:rPr lang="en-US" sz="2000" kern="1200" dirty="0"/>
            <a:t> 2021 sur la </a:t>
          </a:r>
          <a:r>
            <a:rPr lang="en-US" sz="2000" kern="1200" dirty="0" err="1"/>
            <a:t>prévention</a:t>
          </a:r>
          <a:r>
            <a:rPr lang="en-US" sz="2000" kern="1200" dirty="0"/>
            <a:t> des </a:t>
          </a:r>
          <a:r>
            <a:rPr lang="en-US" sz="2000" kern="1200" dirty="0" err="1"/>
            <a:t>conflits</a:t>
          </a:r>
          <a:r>
            <a:rPr lang="en-US" sz="2000" kern="1200" dirty="0"/>
            <a:t> et la et la production de données </a:t>
          </a:r>
          <a:r>
            <a:rPr lang="en-US" sz="2000" kern="1200" dirty="0" err="1"/>
            <a:t>stratégiques</a:t>
          </a:r>
          <a:r>
            <a:rPr lang="en-US" sz="2000" kern="1200" dirty="0"/>
            <a:t>.</a:t>
          </a:r>
        </a:p>
      </dsp:txBody>
      <dsp:txXfrm>
        <a:off x="205337" y="736009"/>
        <a:ext cx="2051744" cy="3517245"/>
      </dsp:txXfrm>
    </dsp:sp>
    <dsp:sp modelId="{563C7240-2F1E-405C-AD20-C82A29365F5B}">
      <dsp:nvSpPr>
        <dsp:cNvPr id="0" name=""/>
        <dsp:cNvSpPr/>
      </dsp:nvSpPr>
      <dsp:spPr>
        <a:xfrm rot="5400000">
          <a:off x="357414" y="2513373"/>
          <a:ext cx="4395655" cy="202142"/>
        </a:xfrm>
        <a:prstGeom prst="corner">
          <a:avLst>
            <a:gd name="adj1" fmla="val 1000"/>
            <a:gd name="adj2" fmla="val 1000"/>
          </a:avLst>
        </a:prstGeom>
        <a:solidFill>
          <a:schemeClr val="lt1">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D37FBEB-7271-4156-A4E4-EFF34E9943EC}">
      <dsp:nvSpPr>
        <dsp:cNvPr id="0" name=""/>
        <dsp:cNvSpPr/>
      </dsp:nvSpPr>
      <dsp:spPr>
        <a:xfrm>
          <a:off x="2454170" y="3494836"/>
          <a:ext cx="2526779" cy="1465218"/>
        </a:xfrm>
        <a:prstGeom prst="chevron">
          <a:avLst>
            <a:gd name="adj" fmla="val 25000"/>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0" tIns="254000" rIns="127000" bIns="254000" numCol="1" spcCol="1270" anchor="ctr" anchorCtr="0">
          <a:noAutofit/>
        </a:bodyPr>
        <a:lstStyle/>
        <a:p>
          <a:pPr marL="0" lvl="0" indent="0" algn="ctr" defTabSz="889000">
            <a:lnSpc>
              <a:spcPct val="90000"/>
            </a:lnSpc>
            <a:spcBef>
              <a:spcPct val="0"/>
            </a:spcBef>
            <a:spcAft>
              <a:spcPct val="35000"/>
            </a:spcAft>
            <a:buNone/>
          </a:pPr>
          <a:r>
            <a:rPr lang="en-US" sz="2000" kern="1200"/>
            <a:t>2023</a:t>
          </a:r>
        </a:p>
      </dsp:txBody>
      <dsp:txXfrm>
        <a:off x="2820475" y="3494836"/>
        <a:ext cx="1794170" cy="1465218"/>
      </dsp:txXfrm>
    </dsp:sp>
    <dsp:sp modelId="{C89166C4-45E6-4017-93CE-43147AC76F8B}">
      <dsp:nvSpPr>
        <dsp:cNvPr id="0" name=""/>
        <dsp:cNvSpPr/>
      </dsp:nvSpPr>
      <dsp:spPr>
        <a:xfrm>
          <a:off x="2656313" y="733177"/>
          <a:ext cx="2051744" cy="35269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66800">
            <a:lnSpc>
              <a:spcPct val="90000"/>
            </a:lnSpc>
            <a:spcBef>
              <a:spcPct val="0"/>
            </a:spcBef>
            <a:spcAft>
              <a:spcPct val="35000"/>
            </a:spcAft>
            <a:buNone/>
          </a:pPr>
          <a:r>
            <a:rPr lang="en-US" sz="2400" kern="1200" dirty="0"/>
            <a:t>Consortium </a:t>
          </a:r>
          <a:r>
            <a:rPr lang="en-US" sz="2400" kern="1200" dirty="0" err="1"/>
            <a:t>régional</a:t>
          </a:r>
          <a:r>
            <a:rPr lang="en-US" sz="2400" kern="1200" dirty="0"/>
            <a:t> (2023) : 8 institutions, 4 pays (Tchad, Cameroun, RCA, </a:t>
          </a:r>
          <a:r>
            <a:rPr lang="en-US" sz="2400" kern="1200" dirty="0" err="1"/>
            <a:t>Égypte</a:t>
          </a:r>
          <a:r>
            <a:rPr lang="en-US" sz="2400" kern="1200" dirty="0"/>
            <a:t>).</a:t>
          </a:r>
        </a:p>
      </dsp:txBody>
      <dsp:txXfrm>
        <a:off x="2656313" y="733177"/>
        <a:ext cx="2051744" cy="3526932"/>
      </dsp:txXfrm>
    </dsp:sp>
    <dsp:sp modelId="{9292F8C2-4009-480E-AB8E-D82FB54DFC73}">
      <dsp:nvSpPr>
        <dsp:cNvPr id="0" name=""/>
        <dsp:cNvSpPr/>
      </dsp:nvSpPr>
      <dsp:spPr>
        <a:xfrm rot="5400000">
          <a:off x="2941373" y="2509022"/>
          <a:ext cx="4009768" cy="202142"/>
        </a:xfrm>
        <a:prstGeom prst="corner">
          <a:avLst>
            <a:gd name="adj1" fmla="val 1000"/>
            <a:gd name="adj2" fmla="val 1000"/>
          </a:avLst>
        </a:prstGeom>
        <a:solidFill>
          <a:schemeClr val="lt1">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968BB57-F88D-4522-AEAD-61A9284482F1}">
      <dsp:nvSpPr>
        <dsp:cNvPr id="0" name=""/>
        <dsp:cNvSpPr/>
      </dsp:nvSpPr>
      <dsp:spPr>
        <a:xfrm>
          <a:off x="4845186" y="3554800"/>
          <a:ext cx="2526779" cy="1336589"/>
        </a:xfrm>
        <a:prstGeom prst="chevron">
          <a:avLst>
            <a:gd name="adj" fmla="val 25000"/>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0" tIns="254000" rIns="127000" bIns="254000" numCol="1" spcCol="1270" anchor="ctr" anchorCtr="0">
          <a:noAutofit/>
        </a:bodyPr>
        <a:lstStyle/>
        <a:p>
          <a:pPr marL="0" lvl="0" indent="0" algn="ctr" defTabSz="889000">
            <a:lnSpc>
              <a:spcPct val="90000"/>
            </a:lnSpc>
            <a:spcBef>
              <a:spcPct val="0"/>
            </a:spcBef>
            <a:spcAft>
              <a:spcPct val="35000"/>
            </a:spcAft>
            <a:buNone/>
          </a:pPr>
          <a:r>
            <a:rPr lang="en-US" sz="2000" kern="1200"/>
            <a:t>sept. 2025</a:t>
          </a:r>
        </a:p>
      </dsp:txBody>
      <dsp:txXfrm>
        <a:off x="5179333" y="3554800"/>
        <a:ext cx="1858485" cy="1336589"/>
      </dsp:txXfrm>
    </dsp:sp>
    <dsp:sp modelId="{5632E2D3-86A8-4DB2-8BBD-23C5DFE30981}">
      <dsp:nvSpPr>
        <dsp:cNvPr id="0" name=""/>
        <dsp:cNvSpPr/>
      </dsp:nvSpPr>
      <dsp:spPr>
        <a:xfrm>
          <a:off x="5047328" y="883638"/>
          <a:ext cx="2051744" cy="32173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90000"/>
            </a:lnSpc>
            <a:spcBef>
              <a:spcPct val="0"/>
            </a:spcBef>
            <a:spcAft>
              <a:spcPct val="35000"/>
            </a:spcAft>
            <a:buNone/>
          </a:pPr>
          <a:r>
            <a:rPr lang="en-US" sz="2000" kern="1200" dirty="0"/>
            <a:t>En sept 2025, le Centre for Energy and Climate Change de Baz University (Nigeria) a rejoint le consortium, </a:t>
          </a:r>
          <a:r>
            <a:rPr lang="en-US" sz="2000" kern="1200" dirty="0" err="1"/>
            <a:t>élargissant</a:t>
          </a:r>
          <a:r>
            <a:rPr lang="en-US" sz="2000" kern="1200" dirty="0"/>
            <a:t> la </a:t>
          </a:r>
          <a:r>
            <a:rPr lang="en-US" sz="2000" kern="1200" dirty="0" err="1"/>
            <a:t>coopération</a:t>
          </a:r>
          <a:r>
            <a:rPr lang="en-US" sz="2000" kern="1200" dirty="0"/>
            <a:t> </a:t>
          </a:r>
          <a:r>
            <a:rPr lang="en-US" sz="2000" kern="1200" dirty="0" err="1"/>
            <a:t>vers</a:t>
          </a:r>
          <a:r>
            <a:rPr lang="en-US" sz="2000" kern="1200" dirty="0"/>
            <a:t> </a:t>
          </a:r>
          <a:r>
            <a:rPr lang="en-US" sz="2000" kern="1200" dirty="0" err="1"/>
            <a:t>l’Afrique</a:t>
          </a:r>
          <a:r>
            <a:rPr lang="en-US" sz="2000" kern="1200" dirty="0"/>
            <a:t> anglophone.</a:t>
          </a:r>
        </a:p>
      </dsp:txBody>
      <dsp:txXfrm>
        <a:off x="5047328" y="883638"/>
        <a:ext cx="2051744" cy="321730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FF7A2F-F6DE-493C-90CB-E9FA4C3C9732}">
      <dsp:nvSpPr>
        <dsp:cNvPr id="0" name=""/>
        <dsp:cNvSpPr/>
      </dsp:nvSpPr>
      <dsp:spPr>
        <a:xfrm>
          <a:off x="0" y="14783"/>
          <a:ext cx="11155680" cy="64759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fr-FR" sz="2700" b="1" kern="1200"/>
            <a:t>Production de données et d’analyses contextualisées</a:t>
          </a:r>
          <a:endParaRPr lang="en-US" sz="2700" kern="1200"/>
        </a:p>
      </dsp:txBody>
      <dsp:txXfrm>
        <a:off x="31613" y="46396"/>
        <a:ext cx="11092454" cy="584369"/>
      </dsp:txXfrm>
    </dsp:sp>
    <dsp:sp modelId="{A59047EB-99EA-4A4B-ADF0-6F19A8441E0D}">
      <dsp:nvSpPr>
        <dsp:cNvPr id="0" name=""/>
        <dsp:cNvSpPr/>
      </dsp:nvSpPr>
      <dsp:spPr>
        <a:xfrm>
          <a:off x="0" y="740138"/>
          <a:ext cx="11155680" cy="64759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fr-FR" sz="2700" b="1" kern="1200" dirty="0"/>
            <a:t>Renforcement des capacités et coopération régionale</a:t>
          </a:r>
          <a:endParaRPr lang="en-US" sz="2700" kern="1200" dirty="0"/>
        </a:p>
      </dsp:txBody>
      <dsp:txXfrm>
        <a:off x="31613" y="771751"/>
        <a:ext cx="11092454" cy="584369"/>
      </dsp:txXfrm>
    </dsp:sp>
    <dsp:sp modelId="{7FF2D0C6-266C-4B15-A138-768CE00C5506}">
      <dsp:nvSpPr>
        <dsp:cNvPr id="0" name=""/>
        <dsp:cNvSpPr/>
      </dsp:nvSpPr>
      <dsp:spPr>
        <a:xfrm>
          <a:off x="0" y="1465493"/>
          <a:ext cx="11155680" cy="64759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fr-FR" sz="2700" b="1" kern="1200"/>
            <a:t>Appui aux politiques publiques</a:t>
          </a:r>
          <a:endParaRPr lang="en-US" sz="2700" kern="1200"/>
        </a:p>
      </dsp:txBody>
      <dsp:txXfrm>
        <a:off x="31613" y="1497106"/>
        <a:ext cx="11092454" cy="584369"/>
      </dsp:txXfrm>
    </dsp:sp>
    <dsp:sp modelId="{30F7FE37-7325-4DBB-8020-EDC59EC4A19A}">
      <dsp:nvSpPr>
        <dsp:cNvPr id="0" name=""/>
        <dsp:cNvSpPr/>
      </dsp:nvSpPr>
      <dsp:spPr>
        <a:xfrm>
          <a:off x="0" y="2190849"/>
          <a:ext cx="11155680" cy="64759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fr-FR" sz="2700" b="1" kern="1200"/>
            <a:t>Promotion de solutions durables</a:t>
          </a:r>
          <a:endParaRPr lang="en-US" sz="2700" kern="1200"/>
        </a:p>
      </dsp:txBody>
      <dsp:txXfrm>
        <a:off x="31613" y="2222462"/>
        <a:ext cx="11092454" cy="58436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F69536-EFD7-47F7-BC22-A2348E16EB62}">
      <dsp:nvSpPr>
        <dsp:cNvPr id="0" name=""/>
        <dsp:cNvSpPr/>
      </dsp:nvSpPr>
      <dsp:spPr>
        <a:xfrm>
          <a:off x="0" y="1470"/>
          <a:ext cx="6640192" cy="996128"/>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fr-FR" sz="2400" b="1" kern="1200" dirty="0">
              <a:solidFill>
                <a:schemeClr val="tx1"/>
              </a:solidFill>
            </a:rPr>
            <a:t>Plateforme panafricaine francophone sur le nexus climat–sécurité</a:t>
          </a:r>
          <a:endParaRPr lang="en-US" sz="2400" kern="1200" dirty="0">
            <a:solidFill>
              <a:schemeClr val="tx1"/>
            </a:solidFill>
          </a:endParaRPr>
        </a:p>
      </dsp:txBody>
      <dsp:txXfrm>
        <a:off x="48627" y="50097"/>
        <a:ext cx="6542938" cy="898874"/>
      </dsp:txXfrm>
    </dsp:sp>
    <dsp:sp modelId="{F12F169D-0C5A-4A3F-B9E9-FBF16EC588FD}">
      <dsp:nvSpPr>
        <dsp:cNvPr id="0" name=""/>
        <dsp:cNvSpPr/>
      </dsp:nvSpPr>
      <dsp:spPr>
        <a:xfrm>
          <a:off x="0" y="1009003"/>
          <a:ext cx="6640192" cy="996128"/>
        </a:xfrm>
        <a:prstGeom prst="roundRect">
          <a:avLst/>
        </a:prstGeom>
        <a:solidFill>
          <a:schemeClr val="accent5">
            <a:hueOff val="2093851"/>
            <a:satOff val="224"/>
            <a:lumOff val="-431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fr-FR" sz="2400" b="1" kern="1200" dirty="0">
              <a:solidFill>
                <a:schemeClr val="tx1"/>
              </a:solidFill>
            </a:rPr>
            <a:t>Intégration des centres dans les dispositifs de prévention</a:t>
          </a:r>
          <a:endParaRPr lang="en-US" sz="2400" kern="1200" dirty="0">
            <a:solidFill>
              <a:schemeClr val="tx1"/>
            </a:solidFill>
          </a:endParaRPr>
        </a:p>
      </dsp:txBody>
      <dsp:txXfrm>
        <a:off x="48627" y="1057630"/>
        <a:ext cx="6542938" cy="898874"/>
      </dsp:txXfrm>
    </dsp:sp>
    <dsp:sp modelId="{22E6163B-5A72-47D6-A709-A0C39D7AD870}">
      <dsp:nvSpPr>
        <dsp:cNvPr id="0" name=""/>
        <dsp:cNvSpPr/>
      </dsp:nvSpPr>
      <dsp:spPr>
        <a:xfrm>
          <a:off x="0" y="1983256"/>
          <a:ext cx="6640192" cy="996128"/>
        </a:xfrm>
        <a:prstGeom prst="roundRect">
          <a:avLst/>
        </a:prstGeom>
        <a:solidFill>
          <a:schemeClr val="accent5">
            <a:hueOff val="4187701"/>
            <a:satOff val="449"/>
            <a:lumOff val="-8628"/>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fr-FR" sz="2400" b="1" kern="1200" dirty="0">
              <a:solidFill>
                <a:schemeClr val="tx1"/>
              </a:solidFill>
            </a:rPr>
            <a:t>Lutte contre la sous-représentation francophone</a:t>
          </a:r>
          <a:endParaRPr lang="en-US" sz="2400" kern="1200" dirty="0">
            <a:solidFill>
              <a:schemeClr val="tx1"/>
            </a:solidFill>
          </a:endParaRPr>
        </a:p>
      </dsp:txBody>
      <dsp:txXfrm>
        <a:off x="48627" y="2031883"/>
        <a:ext cx="6542938" cy="898874"/>
      </dsp:txXfrm>
    </dsp:sp>
    <dsp:sp modelId="{572E9B19-DEBB-4CD0-A76C-BA295B27BD1F}">
      <dsp:nvSpPr>
        <dsp:cNvPr id="0" name=""/>
        <dsp:cNvSpPr/>
      </dsp:nvSpPr>
      <dsp:spPr>
        <a:xfrm>
          <a:off x="0" y="3024068"/>
          <a:ext cx="6640192" cy="996128"/>
        </a:xfrm>
        <a:prstGeom prst="roundRect">
          <a:avLst/>
        </a:prstGeom>
        <a:solidFill>
          <a:schemeClr val="accent5">
            <a:hueOff val="6281552"/>
            <a:satOff val="673"/>
            <a:lumOff val="-1294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fr-FR" sz="2400" b="1" kern="1200" dirty="0">
              <a:solidFill>
                <a:schemeClr val="tx1"/>
              </a:solidFill>
            </a:rPr>
            <a:t>Mécanismes formels pour la gestion transfrontalière des ressources</a:t>
          </a:r>
          <a:endParaRPr lang="en-US" sz="2400" kern="1200" dirty="0">
            <a:solidFill>
              <a:schemeClr val="tx1"/>
            </a:solidFill>
          </a:endParaRPr>
        </a:p>
      </dsp:txBody>
      <dsp:txXfrm>
        <a:off x="48627" y="3072695"/>
        <a:ext cx="6542938" cy="898874"/>
      </dsp:txXfrm>
    </dsp:sp>
    <dsp:sp modelId="{64F44F76-FA8F-4CD4-B19A-6684F6354711}">
      <dsp:nvSpPr>
        <dsp:cNvPr id="0" name=""/>
        <dsp:cNvSpPr/>
      </dsp:nvSpPr>
      <dsp:spPr>
        <a:xfrm>
          <a:off x="0" y="4031601"/>
          <a:ext cx="6640192" cy="996128"/>
        </a:xfrm>
        <a:prstGeom prst="roundRect">
          <a:avLst/>
        </a:prstGeom>
        <a:solidFill>
          <a:schemeClr val="accent5">
            <a:hueOff val="8375403"/>
            <a:satOff val="897"/>
            <a:lumOff val="-17256"/>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SzPts val="1000"/>
            <a:buFont typeface="Symbol" panose="05050102010706020507" pitchFamily="18" charset="2"/>
            <a:buNone/>
          </a:pPr>
          <a:r>
            <a:rPr lang="fr-FR" sz="1800" b="1" kern="1200" dirty="0">
              <a:solidFill>
                <a:schemeClr val="tx1"/>
              </a:solidFill>
            </a:rPr>
            <a:t>Les organisations internationales notamment l’UA, l’UE, les NU… à renforcer leur coopération sur le Nexus avec l’OIF afin de lui permettre de poursuivre et d'élargir son soutien structurel aux centres francophones.</a:t>
          </a:r>
          <a:endParaRPr lang="en-US" sz="1800" b="1" kern="1200" dirty="0">
            <a:solidFill>
              <a:schemeClr val="tx1"/>
            </a:solidFill>
          </a:endParaRPr>
        </a:p>
      </dsp:txBody>
      <dsp:txXfrm>
        <a:off x="48627" y="4080228"/>
        <a:ext cx="6542938" cy="89887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2E2F3F-F964-42C5-96EB-AEFA8CC5728D}">
      <dsp:nvSpPr>
        <dsp:cNvPr id="0" name=""/>
        <dsp:cNvSpPr/>
      </dsp:nvSpPr>
      <dsp:spPr>
        <a:xfrm>
          <a:off x="0" y="611"/>
          <a:ext cx="7501128" cy="143133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F61E28-5B8C-41C7-8FD7-614AA4C88251}">
      <dsp:nvSpPr>
        <dsp:cNvPr id="0" name=""/>
        <dsp:cNvSpPr/>
      </dsp:nvSpPr>
      <dsp:spPr>
        <a:xfrm>
          <a:off x="432980" y="322663"/>
          <a:ext cx="787236" cy="78723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A7CF7F2-78C5-4146-A067-8BDD642E03AF}">
      <dsp:nvSpPr>
        <dsp:cNvPr id="0" name=""/>
        <dsp:cNvSpPr/>
      </dsp:nvSpPr>
      <dsp:spPr>
        <a:xfrm>
          <a:off x="1653197" y="611"/>
          <a:ext cx="5847930" cy="14313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1483" tIns="151483" rIns="151483" bIns="151483" numCol="1" spcCol="1270" anchor="ctr" anchorCtr="0">
          <a:noAutofit/>
        </a:bodyPr>
        <a:lstStyle/>
        <a:p>
          <a:pPr marL="0" lvl="0" indent="0" algn="l" defTabSz="1111250">
            <a:lnSpc>
              <a:spcPct val="90000"/>
            </a:lnSpc>
            <a:spcBef>
              <a:spcPct val="0"/>
            </a:spcBef>
            <a:spcAft>
              <a:spcPct val="35000"/>
            </a:spcAft>
            <a:buNone/>
          </a:pPr>
          <a:r>
            <a:rPr lang="fr-FR" sz="2500" b="1" kern="1200"/>
            <a:t>Programmes de résilience : infrastructures, agriculture durable, alertes précoces</a:t>
          </a:r>
          <a:endParaRPr lang="en-US" sz="2500" kern="1200"/>
        </a:p>
      </dsp:txBody>
      <dsp:txXfrm>
        <a:off x="1653197" y="611"/>
        <a:ext cx="5847930" cy="1431339"/>
      </dsp:txXfrm>
    </dsp:sp>
    <dsp:sp modelId="{7B866F64-88E2-4370-AEBF-603BD03BBCBC}">
      <dsp:nvSpPr>
        <dsp:cNvPr id="0" name=""/>
        <dsp:cNvSpPr/>
      </dsp:nvSpPr>
      <dsp:spPr>
        <a:xfrm>
          <a:off x="0" y="1789786"/>
          <a:ext cx="7501128" cy="143133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770B03D-B3C1-4076-8717-C410B55683D8}">
      <dsp:nvSpPr>
        <dsp:cNvPr id="0" name=""/>
        <dsp:cNvSpPr/>
      </dsp:nvSpPr>
      <dsp:spPr>
        <a:xfrm>
          <a:off x="432980" y="2111837"/>
          <a:ext cx="787236" cy="78723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615BC85-F255-4464-A12A-71ED22E77FF6}">
      <dsp:nvSpPr>
        <dsp:cNvPr id="0" name=""/>
        <dsp:cNvSpPr/>
      </dsp:nvSpPr>
      <dsp:spPr>
        <a:xfrm>
          <a:off x="1653197" y="1789786"/>
          <a:ext cx="5847930" cy="14313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1483" tIns="151483" rIns="151483" bIns="151483" numCol="1" spcCol="1270" anchor="ctr" anchorCtr="0">
          <a:noAutofit/>
        </a:bodyPr>
        <a:lstStyle/>
        <a:p>
          <a:pPr marL="0" lvl="0" indent="0" algn="l" defTabSz="1111250">
            <a:lnSpc>
              <a:spcPct val="90000"/>
            </a:lnSpc>
            <a:spcBef>
              <a:spcPct val="0"/>
            </a:spcBef>
            <a:spcAft>
              <a:spcPct val="35000"/>
            </a:spcAft>
            <a:buNone/>
          </a:pPr>
          <a:r>
            <a:rPr lang="fr-FR" sz="2500" b="1" kern="1200"/>
            <a:t>Gestion intégrée des ressources naturelles : agroforesterie, agriculture biologique</a:t>
          </a:r>
          <a:endParaRPr lang="en-US" sz="2500" kern="1200"/>
        </a:p>
      </dsp:txBody>
      <dsp:txXfrm>
        <a:off x="1653197" y="1789786"/>
        <a:ext cx="5847930" cy="1431339"/>
      </dsp:txXfrm>
    </dsp:sp>
    <dsp:sp modelId="{3BCFC5E1-F01D-4774-80A0-DA3E4CB1EA90}">
      <dsp:nvSpPr>
        <dsp:cNvPr id="0" name=""/>
        <dsp:cNvSpPr/>
      </dsp:nvSpPr>
      <dsp:spPr>
        <a:xfrm>
          <a:off x="0" y="3578960"/>
          <a:ext cx="7501128" cy="143133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D3B2E5D-AD90-4320-A3DE-8A37884BA4CD}">
      <dsp:nvSpPr>
        <dsp:cNvPr id="0" name=""/>
        <dsp:cNvSpPr/>
      </dsp:nvSpPr>
      <dsp:spPr>
        <a:xfrm>
          <a:off x="432980" y="3901012"/>
          <a:ext cx="787236" cy="78723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1C9483F-F507-4830-84E8-A0DC19C8CA9D}">
      <dsp:nvSpPr>
        <dsp:cNvPr id="0" name=""/>
        <dsp:cNvSpPr/>
      </dsp:nvSpPr>
      <dsp:spPr>
        <a:xfrm>
          <a:off x="1653197" y="3578960"/>
          <a:ext cx="5847930" cy="14313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1483" tIns="151483" rIns="151483" bIns="151483" numCol="1" spcCol="1270" anchor="ctr" anchorCtr="0">
          <a:noAutofit/>
        </a:bodyPr>
        <a:lstStyle/>
        <a:p>
          <a:pPr marL="0" lvl="0" indent="0" algn="l" defTabSz="1111250">
            <a:lnSpc>
              <a:spcPct val="90000"/>
            </a:lnSpc>
            <a:spcBef>
              <a:spcPct val="0"/>
            </a:spcBef>
            <a:spcAft>
              <a:spcPct val="35000"/>
            </a:spcAft>
            <a:buNone/>
          </a:pPr>
          <a:r>
            <a:rPr lang="fr-FR" sz="2500" b="1" kern="1200"/>
            <a:t>Projets de reforestation et de gestion de l’eau</a:t>
          </a:r>
          <a:endParaRPr lang="en-US" sz="2500" kern="1200"/>
        </a:p>
      </dsp:txBody>
      <dsp:txXfrm>
        <a:off x="1653197" y="3578960"/>
        <a:ext cx="5847930" cy="143133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1FF916-E408-48CE-A6F5-5B6C5572668B}">
      <dsp:nvSpPr>
        <dsp:cNvPr id="0" name=""/>
        <dsp:cNvSpPr/>
      </dsp:nvSpPr>
      <dsp:spPr>
        <a:xfrm>
          <a:off x="1211212" y="579981"/>
          <a:ext cx="728525" cy="7285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23A0193-DE5B-43F1-88C4-156E94E96FC0}">
      <dsp:nvSpPr>
        <dsp:cNvPr id="0" name=""/>
        <dsp:cNvSpPr/>
      </dsp:nvSpPr>
      <dsp:spPr>
        <a:xfrm>
          <a:off x="0" y="1860852"/>
          <a:ext cx="3477381" cy="1060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44600">
            <a:lnSpc>
              <a:spcPct val="90000"/>
            </a:lnSpc>
            <a:spcBef>
              <a:spcPct val="0"/>
            </a:spcBef>
            <a:spcAft>
              <a:spcPct val="35000"/>
            </a:spcAft>
            <a:buNone/>
          </a:pPr>
          <a:r>
            <a:rPr lang="fr-FR" sz="2800" b="1" kern="1200" dirty="0"/>
            <a:t>Financement direct des centres locaux</a:t>
          </a:r>
          <a:endParaRPr lang="en-US" sz="2800" kern="1200" dirty="0"/>
        </a:p>
      </dsp:txBody>
      <dsp:txXfrm>
        <a:off x="0" y="1860852"/>
        <a:ext cx="3477381" cy="1060590"/>
      </dsp:txXfrm>
    </dsp:sp>
    <dsp:sp modelId="{B46D17CE-2BA8-4C51-A0A9-263B7C74DDB7}">
      <dsp:nvSpPr>
        <dsp:cNvPr id="0" name=""/>
        <dsp:cNvSpPr/>
      </dsp:nvSpPr>
      <dsp:spPr>
        <a:xfrm>
          <a:off x="5241952" y="907571"/>
          <a:ext cx="728525" cy="7285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B0778BF-0779-4917-BC52-7740178731DE}">
      <dsp:nvSpPr>
        <dsp:cNvPr id="0" name=""/>
        <dsp:cNvSpPr/>
      </dsp:nvSpPr>
      <dsp:spPr>
        <a:xfrm>
          <a:off x="3543080" y="1971722"/>
          <a:ext cx="3690580" cy="9306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44600">
            <a:lnSpc>
              <a:spcPct val="90000"/>
            </a:lnSpc>
            <a:spcBef>
              <a:spcPct val="0"/>
            </a:spcBef>
            <a:spcAft>
              <a:spcPct val="35000"/>
            </a:spcAft>
            <a:buNone/>
          </a:pPr>
          <a:r>
            <a:rPr lang="fr-FR" sz="2800" b="1" kern="1200" dirty="0"/>
            <a:t>Réallocation des budgets militaires vers l’environnement</a:t>
          </a:r>
          <a:endParaRPr lang="en-US" sz="2800" kern="1200" dirty="0"/>
        </a:p>
      </dsp:txBody>
      <dsp:txXfrm>
        <a:off x="3543080" y="1971722"/>
        <a:ext cx="3690580" cy="930644"/>
      </dsp:txXfrm>
    </dsp:sp>
    <dsp:sp modelId="{0113FC34-ED92-4CFE-B5C9-F7C315A2D6F2}">
      <dsp:nvSpPr>
        <dsp:cNvPr id="0" name=""/>
        <dsp:cNvSpPr/>
      </dsp:nvSpPr>
      <dsp:spPr>
        <a:xfrm>
          <a:off x="9081508" y="783172"/>
          <a:ext cx="728525" cy="7285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2329399-978F-4DE9-9C2C-B78124421978}">
      <dsp:nvSpPr>
        <dsp:cNvPr id="0" name=""/>
        <dsp:cNvSpPr/>
      </dsp:nvSpPr>
      <dsp:spPr>
        <a:xfrm>
          <a:off x="7735050" y="1565523"/>
          <a:ext cx="3421899" cy="14282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90000"/>
            </a:lnSpc>
            <a:spcBef>
              <a:spcPct val="0"/>
            </a:spcBef>
            <a:spcAft>
              <a:spcPct val="35000"/>
            </a:spcAft>
            <a:buNone/>
          </a:pPr>
          <a:r>
            <a:rPr lang="fr-FR" sz="2400" b="1" kern="1200" dirty="0"/>
            <a:t>Renforcement des réseaux d’eau potable adaptés aux aléas climatiques</a:t>
          </a:r>
          <a:endParaRPr lang="en-US" sz="2400" kern="1200" dirty="0"/>
        </a:p>
      </dsp:txBody>
      <dsp:txXfrm>
        <a:off x="7735050" y="1565523"/>
        <a:ext cx="3421899" cy="1428241"/>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16/7/layout/AccentHomeChevronProcess">
  <dgm:title val="Accent Home Chevron Process"/>
  <dgm:desc val="Use to show a progression; a timeline; sequential steps in a task, process, or workflow; or to emphasize movement or direction. Level 1 text appears inside an chevron shape, except the first shape which comes in a home shape, while Level 2 text appears above the invisible rectangle shapes."/>
  <dgm:catLst>
    <dgm:cat type="process" pri="500"/>
    <dgm:cat type="timeline"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contrsBasedOnsibTransCount">
      <dgm:if name="oneSibTrans" axis="ch" ptType="sibTrans" func="cnt" op="equ" val="1">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2"/>
          <dgm:constr type="w" for="ch" ptType="sibTrans" op="equ"/>
        </dgm:constrLst>
      </dgm:if>
      <dgm:else name="moreThanOneSibTrans">
        <dgm:choose name="contrsForMoreThanOneSibTrans">
          <dgm:if name="twoSibTrans" axis="ch" ptType="sibTrans" func="cnt" op="equ" val="2">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3"/>
              <dgm:constr type="w" for="ch" ptType="sibTrans" op="equ"/>
            </dgm:constrLst>
          </dgm:if>
          <dgm:else name="moreThanTwoSibTrans">
            <dgm:choose name="contrsForMoreThanTwoSibTrans">
              <dgm:if name="threeSibTrans" axis="ch" ptType="sibTrans" func="cnt" op="equ" val="3">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4"/>
                  <dgm:constr type="w" for="ch" ptType="sibTrans" op="equ"/>
                </dgm:constrLst>
              </dgm:if>
              <dgm:else name="moreThanThreeSibTrans">
                <dgm:choose name="contrsForMoreThanThreeSibTrans">
                  <dgm:if name="fourToSixSibTrans" axis="ch" ptType="sibTrans" func="cnt" op="lte" val="6">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5"/>
                      <dgm:constr type="w" for="ch" ptType="sibTrans" op="equ"/>
                    </dgm:constrLst>
                  </dgm:if>
                  <dgm:else name="moreThanSixSibTrans">
                    <dgm:choose name="contrsForMoreThanSixSibTrans">
                      <dgm:if name="sevenToEightSibTrans" axis="ch" ptType="sibTrans" func="cnt" op="lte" val="8">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7"/>
                          <dgm:constr type="w" for="ch" ptType="sibTrans" op="equ"/>
                        </dgm:constrLst>
                      </dgm:if>
                      <dgm:else name="moreThanEightSibTrans">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9"/>
                          <dgm:constr type="w" for="ch" ptType="sibTrans" op="equ"/>
                        </dgm:constrLst>
                      </dgm:else>
                    </dgm:choose>
                  </dgm:else>
                </dgm:choose>
              </dgm:else>
            </dgm:choose>
          </dgm:else>
        </dgm:choose>
      </dgm:else>
    </dgm:choose>
    <dgm:ruleLst/>
    <dgm:forEach name="Name6" axis="ch" ptType="node">
      <dgm:layoutNode name="composite">
        <dgm:alg type="composite"/>
        <dgm:shape xmlns:r="http://schemas.openxmlformats.org/officeDocument/2006/relationships" r:blip="">
          <dgm:adjLst/>
        </dgm:shape>
        <dgm:presOf/>
        <dgm:choose name="LayoutLTRorRTL">
          <dgm:if name="LayoutLTR" func="var" arg="dir" op="equ" val="norm">
            <dgm:constrLst>
              <dgm:constr type="w" for="ch" forName="L" refType="w" fact="0.08"/>
              <dgm:constr type="h" for="ch" forName="L" refType="h" fact="0.75"/>
              <dgm:constr type="l" for="ch" forName="L"/>
              <dgm:constr type="l" for="ch" forName="parTx"/>
              <dgm:constr type="w" for="ch" forName="parTx" refType="w"/>
              <dgm:constr type="h" for="ch" forName="parTx" refType="h" fact="0.25"/>
              <dgm:constr type="t" for="ch" forName="parTx" refType="b" refFor="ch" refForName="L"/>
              <dgm:constr type="t" for="ch" forName="desTx" refType="w" refFor="ch" refForName="L" fact="0.6"/>
              <dgm:constr type="b" for="ch" forName="desTx" refType="t" refFor="ch" refForName="EmptyPlaceHolder"/>
              <dgm:constr type="l" for="ch" forName="desTx" refType="r" refFor="ch" refForName="L"/>
              <dgm:constr type="w" for="ch" forName="desTx" refType="w" fact="0.812"/>
              <dgm:constr type="w" for="ch" forName="EmptyPlaceHolder" refType="w" fact="0.82"/>
              <dgm:constr type="l" for="ch" forName="EmptyPlaceHolder" refType="r" refFor="ch" refForName="L"/>
              <dgm:constr type="b" for="ch" forName="EmptyPlaceHolder" refType="b" refFor="ch" refForName="L"/>
              <dgm:constr type="h" for="ch" forName="EmptyPlaceHolder" refType="t" refFor="ch" refForName="desTx"/>
            </dgm:constrLst>
          </dgm:if>
          <dgm:else name="LayoutRTL">
            <dgm:constrLst>
              <dgm:constr type="w" for="ch" forName="L" refType="w" fact="0.08"/>
              <dgm:constr type="h" for="ch" forName="L" refType="h" fact="0.75"/>
              <dgm:constr type="r" for="ch" forName="L" refType="w"/>
              <dgm:constr type="r" for="ch" forName="parTx" refType="w"/>
              <dgm:constr type="w" for="ch" forName="parTx" refType="w"/>
              <dgm:constr type="h" for="ch" forName="parTx" refType="h" fact="0.25"/>
              <dgm:constr type="t" for="ch" forName="parTx" refType="b" refFor="ch" refForName="L"/>
              <dgm:constr type="t" for="ch" forName="desTx" refType="w" refFor="ch" refForName="L" fact="0.6"/>
              <dgm:constr type="b" for="ch" forName="desTx" refType="t" refFor="ch" refForName="EmptyPlaceHolder"/>
              <dgm:constr type="r" for="ch" forName="desTx" refType="l" refFor="ch" refForName="L"/>
              <dgm:constr type="w" for="ch" forName="desTx" refType="w" fact="0.812"/>
              <dgm:constr type="w" for="ch" forName="EmptyPlaceHolder" refType="w" fact="0.82"/>
              <dgm:constr type="h" for="ch" forName="EmptyPlaceHolder" refType="w" refFor="ch" refForName="L" fact="0.6"/>
              <dgm:constr type="b" for="ch" forName="EmptyPlaceHolder" refType="b" refFor="ch" refForName="L"/>
            </dgm:constrLst>
          </dgm:else>
        </dgm:choose>
        <dgm:layoutNode name="L" styleLbl="solidFgAcc1" moveWith="parTx">
          <dgm:varLst>
            <dgm:chMax val="0"/>
            <dgm:chPref val="0"/>
          </dgm:varLst>
          <dgm:alg type="sp"/>
          <dgm:choose name="Name310">
            <dgm:if name="Name311" func="var" arg="dir" op="equ" val="norm">
              <dgm:shape xmlns:r="http://schemas.openxmlformats.org/officeDocument/2006/relationships" rot="90" type="corner" r:blip="">
                <dgm:adjLst>
                  <dgm:adj idx="1" val="0.01"/>
                  <dgm:adj idx="2" val="0.01"/>
                </dgm:adjLst>
              </dgm:shape>
            </dgm:if>
            <dgm:else name="Name312">
              <dgm:shape xmlns:r="http://schemas.openxmlformats.org/officeDocument/2006/relationships" rot="180" type="corner" r:blip="">
                <dgm:adjLst>
                  <dgm:adj idx="1" val="0.01"/>
                  <dgm:adj idx="2" val="0.01"/>
                </dgm:adjLst>
              </dgm:shape>
            </dgm:else>
          </dgm:choose>
          <dgm:presOf/>
          <dgm:constrLst/>
          <dgm:ruleLst/>
        </dgm:layoutNode>
        <dgm:layoutNode name="parTx" styleLbl="alignNode1">
          <dgm:varLst>
            <dgm:chMax val="0"/>
            <dgm:chPref val="0"/>
            <dgm:bulletEnabled val="1"/>
          </dgm:varLst>
          <dgm:alg type="tx">
            <dgm:param type="txAnchorVert" val="mid"/>
            <dgm:param type="parTxLTRAlign" val="ctr"/>
            <dgm:param type="parTxRTLAlign" val="ctr"/>
          </dgm:alg>
          <dgm:choose name="MakeFirstNodeHomePlate">
            <dgm:if name="IfFirstNode" axis="self" ptType="node" func="pos" op="equ" val="1">
              <dgm:choose name="Name110">
                <dgm:if name="Name111" func="var" arg="dir" op="equ" val="norm">
                  <dgm:shape xmlns:r="http://schemas.openxmlformats.org/officeDocument/2006/relationships" type="homePlate" r:blip="">
                    <dgm:adjLst>
                      <dgm:adj idx="1" val="0.25"/>
                    </dgm:adjLst>
                  </dgm:shape>
                </dgm:if>
                <dgm:else name="Name112">
                  <dgm:shape xmlns:r="http://schemas.openxmlformats.org/officeDocument/2006/relationships" rot="180" type="homePlate" r:blip="">
                    <dgm:adjLst>
                      <dgm:adj idx="1" val="0.25"/>
                    </dgm:adjLst>
                  </dgm:shape>
                </dgm:else>
              </dgm:choose>
            </dgm:if>
            <dgm:else name="MakeRestOfNodesChevrons">
              <dgm:choose name="Name10">
                <dgm:if name="Name11" func="var" arg="dir" op="equ" val="norm">
                  <dgm:shape xmlns:r="http://schemas.openxmlformats.org/officeDocument/2006/relationships" type="chevron" r:blip="">
                    <dgm:adjLst>
                      <dgm:adj idx="1" val="0.25"/>
                    </dgm:adjLst>
                  </dgm:shape>
                </dgm:if>
                <dgm:else name="Name12">
                  <dgm:shape xmlns:r="http://schemas.openxmlformats.org/officeDocument/2006/relationships" rot="180" type="chevron" r:blip="">
                    <dgm:adjLst>
                      <dgm:adj idx="1" val="0.25"/>
                    </dgm:adjLst>
                  </dgm:shape>
                </dgm:else>
              </dgm:choose>
            </dgm:else>
          </dgm:choose>
          <dgm:presOf axis="self" ptType="node"/>
          <dgm:constrLst>
            <dgm:constr type="tMarg" refType="primFontSz"/>
            <dgm:constr type="bMarg" refType="primFontSz"/>
            <dgm:constr type="lMarg" refType="primFontSz" fact="0.5"/>
            <dgm:constr type="rMarg" refType="primFontSz" fact="0.5"/>
          </dgm:constrLst>
          <dgm:ruleLst>
            <dgm:rule type="primFontSz" val="13" fact="NaN" max="NaN"/>
          </dgm:ruleLst>
        </dgm:layoutNode>
        <dgm:layoutNode name="desTx" styleLbl="revTx" moveWith="parTx">
          <dgm:varLst>
            <dgm:chMax val="0"/>
            <dgm:chPref val="0"/>
            <dgm:bulletEnabled val="1"/>
          </dgm:varLst>
          <dgm:choose name="Name210">
            <dgm:if name="Name211" func="var" arg="dir" op="equ" val="norm">
              <dgm:alg type="tx">
                <dgm:param type="txAnchorVert" val="t"/>
                <dgm:param type="parTxLTRAlign" val="l"/>
                <dgm:param type="shpTxLTRAlignCh" val="l"/>
                <dgm:param type="parTxRTLAlign" val="l"/>
                <dgm:param type="shpTxRTLAlignCh" val="l"/>
              </dgm:alg>
            </dgm:if>
            <dgm:else name="Name212">
              <dgm:alg type="tx">
                <dgm:param type="txAnchorVert" val="t"/>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 ptType="node"/>
          <dgm:constrLst>
            <dgm:constr type="tMarg"/>
            <dgm:constr type="bMarg"/>
            <dgm:constr type="lMarg"/>
            <dgm:constr type="rMarg"/>
          </dgm:constrLst>
          <dgm:ruleLst>
            <dgm:rule type="primFontSz" val="11" fact="NaN" max="NaN"/>
            <dgm:rule type="secFontSz" val="9" fact="NaN" max="NaN"/>
          </dgm:ruleLst>
        </dgm:layoutNode>
        <dgm:layoutNode name="EmptyPlaceHolder">
          <dgm:alg type="sp"/>
          <dgm:shape xmlns:r="http://schemas.openxmlformats.org/officeDocument/2006/relationships" r:blip="">
            <dgm:adjLst/>
          </dgm:shape>
          <dgm:presOf/>
          <dgm:constr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EA67E988-5919-57BB-C7DE-D3EAD38A3045}"/>
              </a:ext>
              <a:ext uri="{C183D7F6-B498-43B3-948B-1728B52AA6E4}">
                <adec:decorative xmlns:adec="http://schemas.microsoft.com/office/drawing/2017/decorative" val="1"/>
              </a:ext>
            </a:extLst>
          </p:cNvPr>
          <p:cNvSpPr/>
          <p:nvPr/>
        </p:nvSpPr>
        <p:spPr>
          <a:xfrm>
            <a:off x="517870" y="6209925"/>
            <a:ext cx="11155680" cy="45719"/>
          </a:xfrm>
          <a:custGeom>
            <a:avLst/>
            <a:gdLst>
              <a:gd name="connsiteX0" fmla="*/ 0 w 8715708"/>
              <a:gd name="connsiteY0" fmla="*/ 0 h 45719"/>
              <a:gd name="connsiteX1" fmla="*/ 3694525 w 8715708"/>
              <a:gd name="connsiteY1" fmla="*/ 0 h 45719"/>
              <a:gd name="connsiteX2" fmla="*/ 5021183 w 8715708"/>
              <a:gd name="connsiteY2" fmla="*/ 0 h 45719"/>
              <a:gd name="connsiteX3" fmla="*/ 8715708 w 8715708"/>
              <a:gd name="connsiteY3" fmla="*/ 0 h 45719"/>
              <a:gd name="connsiteX4" fmla="*/ 8715708 w 8715708"/>
              <a:gd name="connsiteY4" fmla="*/ 45719 h 45719"/>
              <a:gd name="connsiteX5" fmla="*/ 5021183 w 8715708"/>
              <a:gd name="connsiteY5" fmla="*/ 45719 h 45719"/>
              <a:gd name="connsiteX6" fmla="*/ 3694525 w 8715708"/>
              <a:gd name="connsiteY6" fmla="*/ 45719 h 45719"/>
              <a:gd name="connsiteX7" fmla="*/ 0 w 8715708"/>
              <a:gd name="connsiteY7" fmla="*/ 45719 h 45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15708" h="45719">
                <a:moveTo>
                  <a:pt x="0" y="0"/>
                </a:moveTo>
                <a:lnTo>
                  <a:pt x="3694525" y="0"/>
                </a:lnTo>
                <a:lnTo>
                  <a:pt x="5021183" y="0"/>
                </a:lnTo>
                <a:lnTo>
                  <a:pt x="8715708" y="0"/>
                </a:lnTo>
                <a:lnTo>
                  <a:pt x="8715708" y="45719"/>
                </a:lnTo>
                <a:lnTo>
                  <a:pt x="5021183" y="45719"/>
                </a:lnTo>
                <a:lnTo>
                  <a:pt x="3694525" y="45719"/>
                </a:lnTo>
                <a:lnTo>
                  <a:pt x="0" y="4571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B2327B2-BA4B-2C04-0751-5CB63D4AA425}"/>
              </a:ext>
            </a:extLst>
          </p:cNvPr>
          <p:cNvSpPr>
            <a:spLocks noGrp="1"/>
          </p:cNvSpPr>
          <p:nvPr>
            <p:ph type="ctrTitle"/>
          </p:nvPr>
        </p:nvSpPr>
        <p:spPr>
          <a:xfrm>
            <a:off x="521208" y="978408"/>
            <a:ext cx="11155680" cy="3429000"/>
          </a:xfrm>
        </p:spPr>
        <p:txBody>
          <a:bodyPr anchor="t">
            <a:normAutofit/>
          </a:bodyPr>
          <a:lstStyle>
            <a:lvl1pPr algn="l">
              <a:defRPr sz="7200"/>
            </a:lvl1pPr>
          </a:lstStyle>
          <a:p>
            <a:r>
              <a:rPr lang="en-US" dirty="0"/>
              <a:t>Click to edit Master title style</a:t>
            </a:r>
          </a:p>
        </p:txBody>
      </p:sp>
      <p:sp>
        <p:nvSpPr>
          <p:cNvPr id="3" name="Subtitle 2">
            <a:extLst>
              <a:ext uri="{FF2B5EF4-FFF2-40B4-BE49-F238E27FC236}">
                <a16:creationId xmlns:a16="http://schemas.microsoft.com/office/drawing/2014/main" id="{E7201176-DC7A-4C3D-3D8F-352526DA7B5D}"/>
              </a:ext>
            </a:extLst>
          </p:cNvPr>
          <p:cNvSpPr>
            <a:spLocks noGrp="1"/>
          </p:cNvSpPr>
          <p:nvPr>
            <p:ph type="subTitle" idx="1"/>
          </p:nvPr>
        </p:nvSpPr>
        <p:spPr>
          <a:xfrm>
            <a:off x="521208" y="4480560"/>
            <a:ext cx="7104888" cy="1399032"/>
          </a:xfrm>
        </p:spPr>
        <p:txBody>
          <a:bodyPr anchor="b">
            <a:normAutofit/>
          </a:bodyPr>
          <a:lstStyle>
            <a:lvl1pPr marL="0" indent="0" algn="l">
              <a:buNone/>
              <a:defRPr sz="22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7DC221-9A2E-7459-102F-C3CFB27CC389}"/>
              </a:ext>
            </a:extLst>
          </p:cNvPr>
          <p:cNvSpPr>
            <a:spLocks noGrp="1"/>
          </p:cNvSpPr>
          <p:nvPr>
            <p:ph type="dt" sz="half" idx="10"/>
          </p:nvPr>
        </p:nvSpPr>
        <p:spPr/>
        <p:txBody>
          <a:bodyPr/>
          <a:lstStyle/>
          <a:p>
            <a:fld id="{E80C50CD-E178-4744-9B35-B2F624D6C5E9}" type="datetimeFigureOut">
              <a:rPr lang="en-US" smtClean="0"/>
              <a:t>10/23/2025</a:t>
            </a:fld>
            <a:endParaRPr lang="en-US"/>
          </a:p>
        </p:txBody>
      </p:sp>
      <p:sp>
        <p:nvSpPr>
          <p:cNvPr id="5" name="Footer Placeholder 4">
            <a:extLst>
              <a:ext uri="{FF2B5EF4-FFF2-40B4-BE49-F238E27FC236}">
                <a16:creationId xmlns:a16="http://schemas.microsoft.com/office/drawing/2014/main" id="{A5020671-6F7D-3A03-EEC1-661A87F96F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53D3A-E0F9-8386-2A6C-96671FBB15A5}"/>
              </a:ext>
            </a:extLst>
          </p:cNvPr>
          <p:cNvSpPr>
            <a:spLocks noGrp="1"/>
          </p:cNvSpPr>
          <p:nvPr>
            <p:ph type="sldNum" sz="quarter" idx="12"/>
          </p:nvPr>
        </p:nvSpPr>
        <p:spPr/>
        <p:txBody>
          <a:bodyPr/>
          <a:lstStyle/>
          <a:p>
            <a:fld id="{148CC95F-0247-41B6-91CF-DC97C76A7088}" type="slidenum">
              <a:rPr lang="en-US" smtClean="0"/>
              <a:t>‹N°›</a:t>
            </a:fld>
            <a:endParaRPr lang="en-US"/>
          </a:p>
        </p:txBody>
      </p:sp>
    </p:spTree>
    <p:extLst>
      <p:ext uri="{BB962C8B-B14F-4D97-AF65-F5344CB8AC3E}">
        <p14:creationId xmlns:p14="http://schemas.microsoft.com/office/powerpoint/2010/main" val="4191676297"/>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36771-E72D-FAD8-771E-3E196DD2E1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5BB827-257D-60D9-792F-E695900429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E5D2E7-C856-F78A-E88C-375474982A5F}"/>
              </a:ext>
            </a:extLst>
          </p:cNvPr>
          <p:cNvSpPr>
            <a:spLocks noGrp="1"/>
          </p:cNvSpPr>
          <p:nvPr>
            <p:ph type="dt" sz="half" idx="10"/>
          </p:nvPr>
        </p:nvSpPr>
        <p:spPr/>
        <p:txBody>
          <a:bodyPr/>
          <a:lstStyle/>
          <a:p>
            <a:fld id="{E80C50CD-E178-4744-9B35-B2F624D6C5E9}" type="datetimeFigureOut">
              <a:rPr lang="en-US" smtClean="0"/>
              <a:t>10/23/2025</a:t>
            </a:fld>
            <a:endParaRPr lang="en-US"/>
          </a:p>
        </p:txBody>
      </p:sp>
      <p:sp>
        <p:nvSpPr>
          <p:cNvPr id="5" name="Footer Placeholder 4">
            <a:extLst>
              <a:ext uri="{FF2B5EF4-FFF2-40B4-BE49-F238E27FC236}">
                <a16:creationId xmlns:a16="http://schemas.microsoft.com/office/drawing/2014/main" id="{0FDAB289-9591-51C9-9E3C-B6F2ACC6A6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FE037C-790D-7442-8E43-D2740B3952B1}"/>
              </a:ext>
            </a:extLst>
          </p:cNvPr>
          <p:cNvSpPr>
            <a:spLocks noGrp="1"/>
          </p:cNvSpPr>
          <p:nvPr>
            <p:ph type="sldNum" sz="quarter" idx="12"/>
          </p:nvPr>
        </p:nvSpPr>
        <p:spPr/>
        <p:txBody>
          <a:bodyPr/>
          <a:lstStyle/>
          <a:p>
            <a:fld id="{148CC95F-0247-41B6-91CF-DC97C76A7088}" type="slidenum">
              <a:rPr lang="en-US" smtClean="0"/>
              <a:t>‹N°›</a:t>
            </a:fld>
            <a:endParaRPr lang="en-US"/>
          </a:p>
        </p:txBody>
      </p:sp>
    </p:spTree>
    <p:extLst>
      <p:ext uri="{BB962C8B-B14F-4D97-AF65-F5344CB8AC3E}">
        <p14:creationId xmlns:p14="http://schemas.microsoft.com/office/powerpoint/2010/main" val="2289062189"/>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635151-A38B-3766-6A32-FF1DF7687D9F}"/>
              </a:ext>
            </a:extLst>
          </p:cNvPr>
          <p:cNvSpPr>
            <a:spLocks noGrp="1"/>
          </p:cNvSpPr>
          <p:nvPr>
            <p:ph type="title" orient="vert"/>
          </p:nvPr>
        </p:nvSpPr>
        <p:spPr>
          <a:xfrm>
            <a:off x="8659368" y="978408"/>
            <a:ext cx="2551176" cy="536752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33D132D1-640C-FB9A-AD6F-D845738349F6}"/>
              </a:ext>
            </a:extLst>
          </p:cNvPr>
          <p:cNvSpPr>
            <a:spLocks noGrp="1"/>
          </p:cNvSpPr>
          <p:nvPr>
            <p:ph type="body" orient="vert" idx="1"/>
          </p:nvPr>
        </p:nvSpPr>
        <p:spPr>
          <a:xfrm>
            <a:off x="521208" y="978408"/>
            <a:ext cx="8010144" cy="536752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955F80A-4BA7-8ED8-9A62-B92194272620}"/>
              </a:ext>
            </a:extLst>
          </p:cNvPr>
          <p:cNvSpPr>
            <a:spLocks noGrp="1"/>
          </p:cNvSpPr>
          <p:nvPr>
            <p:ph type="dt" sz="half" idx="10"/>
          </p:nvPr>
        </p:nvSpPr>
        <p:spPr/>
        <p:txBody>
          <a:bodyPr/>
          <a:lstStyle/>
          <a:p>
            <a:fld id="{E80C50CD-E178-4744-9B35-B2F624D6C5E9}" type="datetimeFigureOut">
              <a:rPr lang="en-US" smtClean="0"/>
              <a:t>10/23/2025</a:t>
            </a:fld>
            <a:endParaRPr lang="en-US"/>
          </a:p>
        </p:txBody>
      </p:sp>
      <p:sp>
        <p:nvSpPr>
          <p:cNvPr id="5" name="Footer Placeholder 4">
            <a:extLst>
              <a:ext uri="{FF2B5EF4-FFF2-40B4-BE49-F238E27FC236}">
                <a16:creationId xmlns:a16="http://schemas.microsoft.com/office/drawing/2014/main" id="{85E38113-D55A-A1A0-D1FE-53C95860FB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919DDB-F89D-4B2D-21A2-82AF1D1023E4}"/>
              </a:ext>
            </a:extLst>
          </p:cNvPr>
          <p:cNvSpPr>
            <a:spLocks noGrp="1"/>
          </p:cNvSpPr>
          <p:nvPr>
            <p:ph type="sldNum" sz="quarter" idx="12"/>
          </p:nvPr>
        </p:nvSpPr>
        <p:spPr/>
        <p:txBody>
          <a:bodyPr/>
          <a:lstStyle/>
          <a:p>
            <a:fld id="{148CC95F-0247-41B6-91CF-DC97C76A7088}" type="slidenum">
              <a:rPr lang="en-US" smtClean="0"/>
              <a:t>‹N°›</a:t>
            </a:fld>
            <a:endParaRPr lang="en-US"/>
          </a:p>
        </p:txBody>
      </p:sp>
      <p:sp>
        <p:nvSpPr>
          <p:cNvPr id="7" name="Rectangle 6">
            <a:extLst>
              <a:ext uri="{FF2B5EF4-FFF2-40B4-BE49-F238E27FC236}">
                <a16:creationId xmlns:a16="http://schemas.microsoft.com/office/drawing/2014/main" id="{262572D8-D485-1DB1-34B1-C35C61C89940}"/>
              </a:ext>
            </a:extLst>
          </p:cNvPr>
          <p:cNvSpPr/>
          <p:nvPr/>
        </p:nvSpPr>
        <p:spPr>
          <a:xfrm rot="5400000">
            <a:off x="8936623" y="3585018"/>
            <a:ext cx="532573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75215800"/>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26D03-149A-DAB3-4B2A-E9B74F2E25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C1E73D-41A7-9934-0990-9208B95232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BB2A3F-E719-673C-5D56-F663712D0E7F}"/>
              </a:ext>
            </a:extLst>
          </p:cNvPr>
          <p:cNvSpPr>
            <a:spLocks noGrp="1"/>
          </p:cNvSpPr>
          <p:nvPr>
            <p:ph type="dt" sz="half" idx="10"/>
          </p:nvPr>
        </p:nvSpPr>
        <p:spPr/>
        <p:txBody>
          <a:bodyPr/>
          <a:lstStyle/>
          <a:p>
            <a:fld id="{E80C50CD-E178-4744-9B35-B2F624D6C5E9}" type="datetimeFigureOut">
              <a:rPr lang="en-US" smtClean="0"/>
              <a:t>10/23/2025</a:t>
            </a:fld>
            <a:endParaRPr lang="en-US"/>
          </a:p>
        </p:txBody>
      </p:sp>
      <p:sp>
        <p:nvSpPr>
          <p:cNvPr id="5" name="Footer Placeholder 4">
            <a:extLst>
              <a:ext uri="{FF2B5EF4-FFF2-40B4-BE49-F238E27FC236}">
                <a16:creationId xmlns:a16="http://schemas.microsoft.com/office/drawing/2014/main" id="{04AE594A-52F5-D85E-343C-ADFEE3C72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7D5C9C-B2E2-FC26-E459-9E880EF975BA}"/>
              </a:ext>
            </a:extLst>
          </p:cNvPr>
          <p:cNvSpPr>
            <a:spLocks noGrp="1"/>
          </p:cNvSpPr>
          <p:nvPr>
            <p:ph type="sldNum" sz="quarter" idx="12"/>
          </p:nvPr>
        </p:nvSpPr>
        <p:spPr/>
        <p:txBody>
          <a:bodyPr/>
          <a:lstStyle/>
          <a:p>
            <a:fld id="{148CC95F-0247-41B6-91CF-DC97C76A7088}" type="slidenum">
              <a:rPr lang="en-US" smtClean="0"/>
              <a:t>‹N°›</a:t>
            </a:fld>
            <a:endParaRPr lang="en-US"/>
          </a:p>
        </p:txBody>
      </p:sp>
    </p:spTree>
    <p:extLst>
      <p:ext uri="{BB962C8B-B14F-4D97-AF65-F5344CB8AC3E}">
        <p14:creationId xmlns:p14="http://schemas.microsoft.com/office/powerpoint/2010/main" val="4095491189"/>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9D51F-B2D5-2804-4F7C-C99850FBD05B}"/>
              </a:ext>
            </a:extLst>
          </p:cNvPr>
          <p:cNvSpPr>
            <a:spLocks noGrp="1"/>
          </p:cNvSpPr>
          <p:nvPr>
            <p:ph type="title"/>
          </p:nvPr>
        </p:nvSpPr>
        <p:spPr>
          <a:xfrm>
            <a:off x="521208" y="978408"/>
            <a:ext cx="5020056" cy="4288536"/>
          </a:xfrm>
        </p:spPr>
        <p:txBody>
          <a:bodyPr anchor="t">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15FE5516-03B6-C488-EB4A-68AE681EDFB8}"/>
              </a:ext>
            </a:extLst>
          </p:cNvPr>
          <p:cNvSpPr>
            <a:spLocks noGrp="1"/>
          </p:cNvSpPr>
          <p:nvPr>
            <p:ph type="body" idx="1"/>
          </p:nvPr>
        </p:nvSpPr>
        <p:spPr>
          <a:xfrm>
            <a:off x="521208" y="5266944"/>
            <a:ext cx="5020056" cy="1088136"/>
          </a:xfrm>
        </p:spPr>
        <p:txBody>
          <a:bodyPr anchor="b">
            <a:normAutofit/>
          </a:bodyPr>
          <a:lstStyle>
            <a:lvl1pPr marL="0" indent="0">
              <a:buNone/>
              <a:defRPr sz="2200" i="1">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0ECB4D7-49A7-D050-70B9-11A1E2D445D8}"/>
              </a:ext>
            </a:extLst>
          </p:cNvPr>
          <p:cNvSpPr>
            <a:spLocks noGrp="1"/>
          </p:cNvSpPr>
          <p:nvPr>
            <p:ph type="dt" sz="half" idx="10"/>
          </p:nvPr>
        </p:nvSpPr>
        <p:spPr/>
        <p:txBody>
          <a:bodyPr/>
          <a:lstStyle/>
          <a:p>
            <a:fld id="{E80C50CD-E178-4744-9B35-B2F624D6C5E9}" type="datetimeFigureOut">
              <a:rPr lang="en-US" smtClean="0"/>
              <a:t>10/23/2025</a:t>
            </a:fld>
            <a:endParaRPr lang="en-US"/>
          </a:p>
        </p:txBody>
      </p:sp>
      <p:sp>
        <p:nvSpPr>
          <p:cNvPr id="5" name="Footer Placeholder 4">
            <a:extLst>
              <a:ext uri="{FF2B5EF4-FFF2-40B4-BE49-F238E27FC236}">
                <a16:creationId xmlns:a16="http://schemas.microsoft.com/office/drawing/2014/main" id="{8A9A913F-AD00-C1EE-B01A-8590671C01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FC386-B2AF-6FAD-D053-E22D48CD7285}"/>
              </a:ext>
            </a:extLst>
          </p:cNvPr>
          <p:cNvSpPr>
            <a:spLocks noGrp="1"/>
          </p:cNvSpPr>
          <p:nvPr>
            <p:ph type="sldNum" sz="quarter" idx="12"/>
          </p:nvPr>
        </p:nvSpPr>
        <p:spPr/>
        <p:txBody>
          <a:bodyPr/>
          <a:lstStyle/>
          <a:p>
            <a:fld id="{148CC95F-0247-41B6-91CF-DC97C76A7088}" type="slidenum">
              <a:rPr lang="en-US" smtClean="0"/>
              <a:t>‹N°›</a:t>
            </a:fld>
            <a:endParaRPr lang="en-US"/>
          </a:p>
        </p:txBody>
      </p:sp>
      <p:sp>
        <p:nvSpPr>
          <p:cNvPr id="7" name="Rectangle 6">
            <a:extLst>
              <a:ext uri="{FF2B5EF4-FFF2-40B4-BE49-F238E27FC236}">
                <a16:creationId xmlns:a16="http://schemas.microsoft.com/office/drawing/2014/main" id="{4E1E1B67-3BFF-F04B-52F4-7E724FB3B24D}"/>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37183624"/>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E3B21-CF4D-1B01-0F4E-D32C1B218B63}"/>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1FB39FF2-6858-B514-B695-58442557D0C1}"/>
              </a:ext>
            </a:extLst>
          </p:cNvPr>
          <p:cNvSpPr>
            <a:spLocks noGrp="1"/>
          </p:cNvSpPr>
          <p:nvPr>
            <p:ph sz="half" idx="1"/>
          </p:nvPr>
        </p:nvSpPr>
        <p:spPr>
          <a:xfrm>
            <a:off x="521208"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A30130-974D-B91D-5B93-EC52AABDB5B0}"/>
              </a:ext>
            </a:extLst>
          </p:cNvPr>
          <p:cNvSpPr>
            <a:spLocks noGrp="1"/>
          </p:cNvSpPr>
          <p:nvPr>
            <p:ph sz="half" idx="2"/>
          </p:nvPr>
        </p:nvSpPr>
        <p:spPr>
          <a:xfrm>
            <a:off x="6519672"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5BED99-6FD7-9C6B-1152-A6E42715BB79}"/>
              </a:ext>
            </a:extLst>
          </p:cNvPr>
          <p:cNvSpPr>
            <a:spLocks noGrp="1"/>
          </p:cNvSpPr>
          <p:nvPr>
            <p:ph type="dt" sz="half" idx="10"/>
          </p:nvPr>
        </p:nvSpPr>
        <p:spPr/>
        <p:txBody>
          <a:bodyPr/>
          <a:lstStyle/>
          <a:p>
            <a:fld id="{E80C50CD-E178-4744-9B35-B2F624D6C5E9}" type="datetimeFigureOut">
              <a:rPr lang="en-US" smtClean="0"/>
              <a:t>10/23/2025</a:t>
            </a:fld>
            <a:endParaRPr lang="en-US"/>
          </a:p>
        </p:txBody>
      </p:sp>
      <p:sp>
        <p:nvSpPr>
          <p:cNvPr id="6" name="Footer Placeholder 5">
            <a:extLst>
              <a:ext uri="{FF2B5EF4-FFF2-40B4-BE49-F238E27FC236}">
                <a16:creationId xmlns:a16="http://schemas.microsoft.com/office/drawing/2014/main" id="{BA253AAC-5967-2565-A715-82D3505AB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B51313-69FB-E016-3CC1-62CA476ED214}"/>
              </a:ext>
            </a:extLst>
          </p:cNvPr>
          <p:cNvSpPr>
            <a:spLocks noGrp="1"/>
          </p:cNvSpPr>
          <p:nvPr>
            <p:ph type="sldNum" sz="quarter" idx="12"/>
          </p:nvPr>
        </p:nvSpPr>
        <p:spPr/>
        <p:txBody>
          <a:bodyPr/>
          <a:lstStyle/>
          <a:p>
            <a:fld id="{148CC95F-0247-41B6-91CF-DC97C76A7088}" type="slidenum">
              <a:rPr lang="en-US" smtClean="0"/>
              <a:t>‹N°›</a:t>
            </a:fld>
            <a:endParaRPr lang="en-US"/>
          </a:p>
        </p:txBody>
      </p:sp>
    </p:spTree>
    <p:extLst>
      <p:ext uri="{BB962C8B-B14F-4D97-AF65-F5344CB8AC3E}">
        <p14:creationId xmlns:p14="http://schemas.microsoft.com/office/powerpoint/2010/main" val="2912475984"/>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3DF9D-B849-CE37-97E4-AD37F880677F}"/>
              </a:ext>
            </a:extLst>
          </p:cNvPr>
          <p:cNvSpPr>
            <a:spLocks noGrp="1"/>
          </p:cNvSpPr>
          <p:nvPr>
            <p:ph type="title"/>
          </p:nvPr>
        </p:nvSpPr>
        <p:spPr>
          <a:xfrm>
            <a:off x="521208" y="978408"/>
            <a:ext cx="11164824" cy="1216152"/>
          </a:xfrm>
        </p:spPr>
        <p:txBody>
          <a:bodyPr/>
          <a:lstStyle/>
          <a:p>
            <a:r>
              <a:rPr lang="en-US"/>
              <a:t>Click to edit Master title style</a:t>
            </a:r>
          </a:p>
        </p:txBody>
      </p:sp>
      <p:sp>
        <p:nvSpPr>
          <p:cNvPr id="3" name="Text Placeholder 2">
            <a:extLst>
              <a:ext uri="{FF2B5EF4-FFF2-40B4-BE49-F238E27FC236}">
                <a16:creationId xmlns:a16="http://schemas.microsoft.com/office/drawing/2014/main" id="{79D4C626-4008-960A-E601-6AA9F4BB8D8B}"/>
              </a:ext>
            </a:extLst>
          </p:cNvPr>
          <p:cNvSpPr>
            <a:spLocks noGrp="1"/>
          </p:cNvSpPr>
          <p:nvPr>
            <p:ph type="body" idx="1"/>
          </p:nvPr>
        </p:nvSpPr>
        <p:spPr>
          <a:xfrm>
            <a:off x="521208"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806E8D6C-AC07-ED6B-2EA8-9C40A5AEA748}"/>
              </a:ext>
            </a:extLst>
          </p:cNvPr>
          <p:cNvSpPr>
            <a:spLocks noGrp="1"/>
          </p:cNvSpPr>
          <p:nvPr>
            <p:ph sz="half" idx="2"/>
          </p:nvPr>
        </p:nvSpPr>
        <p:spPr>
          <a:xfrm>
            <a:off x="521208"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3C52617E-C6D9-246B-E7B7-8159DF17C0A3}"/>
              </a:ext>
            </a:extLst>
          </p:cNvPr>
          <p:cNvSpPr>
            <a:spLocks noGrp="1"/>
          </p:cNvSpPr>
          <p:nvPr>
            <p:ph type="body" sz="quarter" idx="3"/>
          </p:nvPr>
        </p:nvSpPr>
        <p:spPr>
          <a:xfrm>
            <a:off x="6519672"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DBC2094-7EBC-02C5-5AB5-233E63080A9C}"/>
              </a:ext>
            </a:extLst>
          </p:cNvPr>
          <p:cNvSpPr>
            <a:spLocks noGrp="1"/>
          </p:cNvSpPr>
          <p:nvPr>
            <p:ph sz="quarter" idx="4"/>
          </p:nvPr>
        </p:nvSpPr>
        <p:spPr>
          <a:xfrm>
            <a:off x="6519672"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23010BD2-59B4-FD2E-3C5E-C83AE6003985}"/>
              </a:ext>
            </a:extLst>
          </p:cNvPr>
          <p:cNvSpPr>
            <a:spLocks noGrp="1"/>
          </p:cNvSpPr>
          <p:nvPr>
            <p:ph type="dt" sz="half" idx="10"/>
          </p:nvPr>
        </p:nvSpPr>
        <p:spPr/>
        <p:txBody>
          <a:bodyPr/>
          <a:lstStyle/>
          <a:p>
            <a:fld id="{E80C50CD-E178-4744-9B35-B2F624D6C5E9}" type="datetimeFigureOut">
              <a:rPr lang="en-US" smtClean="0"/>
              <a:t>10/23/2025</a:t>
            </a:fld>
            <a:endParaRPr lang="en-US"/>
          </a:p>
        </p:txBody>
      </p:sp>
      <p:sp>
        <p:nvSpPr>
          <p:cNvPr id="8" name="Footer Placeholder 7">
            <a:extLst>
              <a:ext uri="{FF2B5EF4-FFF2-40B4-BE49-F238E27FC236}">
                <a16:creationId xmlns:a16="http://schemas.microsoft.com/office/drawing/2014/main" id="{E72B35C4-A654-7759-BDA0-94D9D1A21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55F4347-2EC0-CA6E-2637-8048456D7ECB}"/>
              </a:ext>
            </a:extLst>
          </p:cNvPr>
          <p:cNvSpPr>
            <a:spLocks noGrp="1"/>
          </p:cNvSpPr>
          <p:nvPr>
            <p:ph type="sldNum" sz="quarter" idx="12"/>
          </p:nvPr>
        </p:nvSpPr>
        <p:spPr/>
        <p:txBody>
          <a:bodyPr/>
          <a:lstStyle/>
          <a:p>
            <a:fld id="{148CC95F-0247-41B6-91CF-DC97C76A7088}" type="slidenum">
              <a:rPr lang="en-US" smtClean="0"/>
              <a:t>‹N°›</a:t>
            </a:fld>
            <a:endParaRPr lang="en-US"/>
          </a:p>
        </p:txBody>
      </p:sp>
    </p:spTree>
    <p:extLst>
      <p:ext uri="{BB962C8B-B14F-4D97-AF65-F5344CB8AC3E}">
        <p14:creationId xmlns:p14="http://schemas.microsoft.com/office/powerpoint/2010/main" val="2821689644"/>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4716D-52F2-C7FB-83B1-2DA1AD375EAE}"/>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6F4A371-AC27-6A28-32E6-74A28371BF55}"/>
              </a:ext>
            </a:extLst>
          </p:cNvPr>
          <p:cNvSpPr>
            <a:spLocks noGrp="1"/>
          </p:cNvSpPr>
          <p:nvPr>
            <p:ph type="dt" sz="half" idx="10"/>
          </p:nvPr>
        </p:nvSpPr>
        <p:spPr/>
        <p:txBody>
          <a:bodyPr/>
          <a:lstStyle/>
          <a:p>
            <a:fld id="{E80C50CD-E178-4744-9B35-B2F624D6C5E9}" type="datetimeFigureOut">
              <a:rPr lang="en-US" smtClean="0"/>
              <a:t>10/23/2025</a:t>
            </a:fld>
            <a:endParaRPr lang="en-US"/>
          </a:p>
        </p:txBody>
      </p:sp>
      <p:sp>
        <p:nvSpPr>
          <p:cNvPr id="4" name="Footer Placeholder 3">
            <a:extLst>
              <a:ext uri="{FF2B5EF4-FFF2-40B4-BE49-F238E27FC236}">
                <a16:creationId xmlns:a16="http://schemas.microsoft.com/office/drawing/2014/main" id="{D155941A-A24E-885D-E894-0326F4C400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9D5E5B4-971F-FF6A-1B07-A5C85370552D}"/>
              </a:ext>
            </a:extLst>
          </p:cNvPr>
          <p:cNvSpPr>
            <a:spLocks noGrp="1"/>
          </p:cNvSpPr>
          <p:nvPr>
            <p:ph type="sldNum" sz="quarter" idx="12"/>
          </p:nvPr>
        </p:nvSpPr>
        <p:spPr/>
        <p:txBody>
          <a:bodyPr/>
          <a:lstStyle/>
          <a:p>
            <a:fld id="{148CC95F-0247-41B6-91CF-DC97C76A7088}" type="slidenum">
              <a:rPr lang="en-US" smtClean="0"/>
              <a:t>‹N°›</a:t>
            </a:fld>
            <a:endParaRPr lang="en-US"/>
          </a:p>
        </p:txBody>
      </p:sp>
    </p:spTree>
    <p:extLst>
      <p:ext uri="{BB962C8B-B14F-4D97-AF65-F5344CB8AC3E}">
        <p14:creationId xmlns:p14="http://schemas.microsoft.com/office/powerpoint/2010/main" val="1256979698"/>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F431F-E6DC-4137-3092-A30A0A3628EC}"/>
              </a:ext>
            </a:extLst>
          </p:cNvPr>
          <p:cNvSpPr>
            <a:spLocks noGrp="1"/>
          </p:cNvSpPr>
          <p:nvPr>
            <p:ph type="dt" sz="half" idx="10"/>
          </p:nvPr>
        </p:nvSpPr>
        <p:spPr/>
        <p:txBody>
          <a:bodyPr/>
          <a:lstStyle/>
          <a:p>
            <a:fld id="{E80C50CD-E178-4744-9B35-B2F624D6C5E9}" type="datetimeFigureOut">
              <a:rPr lang="en-US" smtClean="0"/>
              <a:t>10/23/2025</a:t>
            </a:fld>
            <a:endParaRPr lang="en-US"/>
          </a:p>
        </p:txBody>
      </p:sp>
      <p:sp>
        <p:nvSpPr>
          <p:cNvPr id="3" name="Footer Placeholder 2">
            <a:extLst>
              <a:ext uri="{FF2B5EF4-FFF2-40B4-BE49-F238E27FC236}">
                <a16:creationId xmlns:a16="http://schemas.microsoft.com/office/drawing/2014/main" id="{06AC814B-67B4-C70F-FA51-6205D5E2CB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EAA9C9-D895-DD20-1089-EA75EA428951}"/>
              </a:ext>
            </a:extLst>
          </p:cNvPr>
          <p:cNvSpPr>
            <a:spLocks noGrp="1"/>
          </p:cNvSpPr>
          <p:nvPr>
            <p:ph type="sldNum" sz="quarter" idx="12"/>
          </p:nvPr>
        </p:nvSpPr>
        <p:spPr/>
        <p:txBody>
          <a:bodyPr/>
          <a:lstStyle/>
          <a:p>
            <a:fld id="{148CC95F-0247-41B6-91CF-DC97C76A7088}" type="slidenum">
              <a:rPr lang="en-US" smtClean="0"/>
              <a:t>‹N°›</a:t>
            </a:fld>
            <a:endParaRPr lang="en-US"/>
          </a:p>
        </p:txBody>
      </p:sp>
    </p:spTree>
    <p:extLst>
      <p:ext uri="{BB962C8B-B14F-4D97-AF65-F5344CB8AC3E}">
        <p14:creationId xmlns:p14="http://schemas.microsoft.com/office/powerpoint/2010/main" val="396321142"/>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50562-884C-9053-70C1-3B72A0B45EA6}"/>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Content Placeholder 2">
            <a:extLst>
              <a:ext uri="{FF2B5EF4-FFF2-40B4-BE49-F238E27FC236}">
                <a16:creationId xmlns:a16="http://schemas.microsoft.com/office/drawing/2014/main" id="{0318F509-68F0-39D5-1A8B-CE246715AE46}"/>
              </a:ext>
            </a:extLst>
          </p:cNvPr>
          <p:cNvSpPr>
            <a:spLocks noGrp="1"/>
          </p:cNvSpPr>
          <p:nvPr>
            <p:ph idx="1"/>
          </p:nvPr>
        </p:nvSpPr>
        <p:spPr>
          <a:xfrm>
            <a:off x="6519672" y="987424"/>
            <a:ext cx="5166360" cy="5358384"/>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F158E37C-27CE-3A84-FC74-BDCCD8A9A3EC}"/>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A95F79-E23E-11D2-40BF-66ED340195DB}"/>
              </a:ext>
            </a:extLst>
          </p:cNvPr>
          <p:cNvSpPr>
            <a:spLocks noGrp="1"/>
          </p:cNvSpPr>
          <p:nvPr>
            <p:ph type="dt" sz="half" idx="10"/>
          </p:nvPr>
        </p:nvSpPr>
        <p:spPr/>
        <p:txBody>
          <a:bodyPr/>
          <a:lstStyle/>
          <a:p>
            <a:fld id="{E80C50CD-E178-4744-9B35-B2F624D6C5E9}" type="datetimeFigureOut">
              <a:rPr lang="en-US" smtClean="0"/>
              <a:t>10/23/2025</a:t>
            </a:fld>
            <a:endParaRPr lang="en-US"/>
          </a:p>
        </p:txBody>
      </p:sp>
      <p:sp>
        <p:nvSpPr>
          <p:cNvPr id="6" name="Footer Placeholder 5">
            <a:extLst>
              <a:ext uri="{FF2B5EF4-FFF2-40B4-BE49-F238E27FC236}">
                <a16:creationId xmlns:a16="http://schemas.microsoft.com/office/drawing/2014/main" id="{4457F7FC-06F3-3D89-5D1A-4EC4B1D735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4ACD5-6E0B-5713-DC9A-41E9D62AB12D}"/>
              </a:ext>
            </a:extLst>
          </p:cNvPr>
          <p:cNvSpPr>
            <a:spLocks noGrp="1"/>
          </p:cNvSpPr>
          <p:nvPr>
            <p:ph type="sldNum" sz="quarter" idx="12"/>
          </p:nvPr>
        </p:nvSpPr>
        <p:spPr/>
        <p:txBody>
          <a:bodyPr/>
          <a:lstStyle/>
          <a:p>
            <a:fld id="{148CC95F-0247-41B6-91CF-DC97C76A7088}" type="slidenum">
              <a:rPr lang="en-US" smtClean="0"/>
              <a:t>‹N°›</a:t>
            </a:fld>
            <a:endParaRPr lang="en-US"/>
          </a:p>
        </p:txBody>
      </p:sp>
    </p:spTree>
    <p:extLst>
      <p:ext uri="{BB962C8B-B14F-4D97-AF65-F5344CB8AC3E}">
        <p14:creationId xmlns:p14="http://schemas.microsoft.com/office/powerpoint/2010/main" val="2898942444"/>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B2D45-7CDB-D38C-2AAE-273F797674E1}"/>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Picture Placeholder 2">
            <a:extLst>
              <a:ext uri="{FF2B5EF4-FFF2-40B4-BE49-F238E27FC236}">
                <a16:creationId xmlns:a16="http://schemas.microsoft.com/office/drawing/2014/main" id="{CCBF0855-1744-56E4-B115-3A3C5EA7834B}"/>
              </a:ext>
            </a:extLst>
          </p:cNvPr>
          <p:cNvSpPr>
            <a:spLocks noGrp="1"/>
          </p:cNvSpPr>
          <p:nvPr>
            <p:ph type="pic" idx="1"/>
          </p:nvPr>
        </p:nvSpPr>
        <p:spPr>
          <a:xfrm>
            <a:off x="6519672" y="987424"/>
            <a:ext cx="5166360" cy="5358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5E8A1D-28AE-4A19-BD96-401D4822A53D}"/>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327DDB-CE95-4C89-DFC5-7DDBFC24E89C}"/>
              </a:ext>
            </a:extLst>
          </p:cNvPr>
          <p:cNvSpPr>
            <a:spLocks noGrp="1"/>
          </p:cNvSpPr>
          <p:nvPr>
            <p:ph type="dt" sz="half" idx="10"/>
          </p:nvPr>
        </p:nvSpPr>
        <p:spPr/>
        <p:txBody>
          <a:bodyPr/>
          <a:lstStyle/>
          <a:p>
            <a:fld id="{E80C50CD-E178-4744-9B35-B2F624D6C5E9}" type="datetimeFigureOut">
              <a:rPr lang="en-US" smtClean="0"/>
              <a:t>10/23/2025</a:t>
            </a:fld>
            <a:endParaRPr lang="en-US"/>
          </a:p>
        </p:txBody>
      </p:sp>
      <p:sp>
        <p:nvSpPr>
          <p:cNvPr id="6" name="Footer Placeholder 5">
            <a:extLst>
              <a:ext uri="{FF2B5EF4-FFF2-40B4-BE49-F238E27FC236}">
                <a16:creationId xmlns:a16="http://schemas.microsoft.com/office/drawing/2014/main" id="{0522C835-F3B5-943C-FFC4-D5BA9666AF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709891-6E3C-ADED-01DD-15FCED37AF4A}"/>
              </a:ext>
            </a:extLst>
          </p:cNvPr>
          <p:cNvSpPr>
            <a:spLocks noGrp="1"/>
          </p:cNvSpPr>
          <p:nvPr>
            <p:ph type="sldNum" sz="quarter" idx="12"/>
          </p:nvPr>
        </p:nvSpPr>
        <p:spPr/>
        <p:txBody>
          <a:bodyPr/>
          <a:lstStyle/>
          <a:p>
            <a:fld id="{148CC95F-0247-41B6-91CF-DC97C76A7088}" type="slidenum">
              <a:rPr lang="en-US" smtClean="0"/>
              <a:t>‹N°›</a:t>
            </a:fld>
            <a:endParaRPr lang="en-US"/>
          </a:p>
        </p:txBody>
      </p:sp>
    </p:spTree>
    <p:extLst>
      <p:ext uri="{BB962C8B-B14F-4D97-AF65-F5344CB8AC3E}">
        <p14:creationId xmlns:p14="http://schemas.microsoft.com/office/powerpoint/2010/main" val="443978994"/>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1A28D7-6581-4956-AAE3-9104804DF55B}"/>
              </a:ext>
            </a:extLst>
          </p:cNvPr>
          <p:cNvSpPr>
            <a:spLocks noGrp="1"/>
          </p:cNvSpPr>
          <p:nvPr>
            <p:ph type="title"/>
          </p:nvPr>
        </p:nvSpPr>
        <p:spPr>
          <a:xfrm>
            <a:off x="521208" y="978408"/>
            <a:ext cx="11155680" cy="146304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F3CFCCA4-57A4-08A1-FC45-D2BBA66FABFA}"/>
              </a:ext>
            </a:extLst>
          </p:cNvPr>
          <p:cNvSpPr>
            <a:spLocks noGrp="1"/>
          </p:cNvSpPr>
          <p:nvPr>
            <p:ph type="body" idx="1"/>
          </p:nvPr>
        </p:nvSpPr>
        <p:spPr>
          <a:xfrm>
            <a:off x="521208" y="2578608"/>
            <a:ext cx="11155680" cy="376732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0FAA0F4-2442-8D45-3C3D-1B8F55C8683A}"/>
              </a:ext>
            </a:extLst>
          </p:cNvPr>
          <p:cNvSpPr>
            <a:spLocks noGrp="1"/>
          </p:cNvSpPr>
          <p:nvPr>
            <p:ph type="dt" sz="half" idx="2"/>
          </p:nvPr>
        </p:nvSpPr>
        <p:spPr>
          <a:xfrm>
            <a:off x="521208" y="6419088"/>
            <a:ext cx="2743200" cy="365125"/>
          </a:xfrm>
          <a:prstGeom prst="rect">
            <a:avLst/>
          </a:prstGeom>
        </p:spPr>
        <p:txBody>
          <a:bodyPr vert="horz" lIns="91440" tIns="45720" rIns="91440" bIns="45720" rtlCol="0" anchor="ctr"/>
          <a:lstStyle>
            <a:lvl1pPr algn="l">
              <a:defRPr sz="900">
                <a:solidFill>
                  <a:schemeClr val="tx1"/>
                </a:solidFill>
              </a:defRPr>
            </a:lvl1pPr>
          </a:lstStyle>
          <a:p>
            <a:fld id="{E80C50CD-E178-4744-9B35-B2F624D6C5E9}" type="datetimeFigureOut">
              <a:rPr lang="en-US" smtClean="0"/>
              <a:pPr/>
              <a:t>10/23/2025</a:t>
            </a:fld>
            <a:endParaRPr lang="en-US"/>
          </a:p>
        </p:txBody>
      </p:sp>
      <p:sp>
        <p:nvSpPr>
          <p:cNvPr id="5" name="Footer Placeholder 4">
            <a:extLst>
              <a:ext uri="{FF2B5EF4-FFF2-40B4-BE49-F238E27FC236}">
                <a16:creationId xmlns:a16="http://schemas.microsoft.com/office/drawing/2014/main" id="{9E03785E-FB42-1D54-92AC-D0A61A8FABD4}"/>
              </a:ext>
            </a:extLst>
          </p:cNvPr>
          <p:cNvSpPr>
            <a:spLocks noGrp="1"/>
          </p:cNvSpPr>
          <p:nvPr>
            <p:ph type="ftr" sz="quarter" idx="3"/>
          </p:nvPr>
        </p:nvSpPr>
        <p:spPr>
          <a:xfrm>
            <a:off x="521208" y="100584"/>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BCC9CF34-1274-DB45-4809-90E5D244A9AE}"/>
              </a:ext>
            </a:extLst>
          </p:cNvPr>
          <p:cNvSpPr>
            <a:spLocks noGrp="1"/>
          </p:cNvSpPr>
          <p:nvPr>
            <p:ph type="sldNum" sz="quarter" idx="4"/>
          </p:nvPr>
        </p:nvSpPr>
        <p:spPr>
          <a:xfrm>
            <a:off x="11457432" y="6419088"/>
            <a:ext cx="640080" cy="365125"/>
          </a:xfrm>
          <a:prstGeom prst="rect">
            <a:avLst/>
          </a:prstGeom>
        </p:spPr>
        <p:txBody>
          <a:bodyPr vert="horz" lIns="91440" tIns="45720" rIns="91440" bIns="45720" rtlCol="0" anchor="ctr"/>
          <a:lstStyle>
            <a:lvl1pPr algn="r">
              <a:defRPr sz="900">
                <a:solidFill>
                  <a:schemeClr val="tx1"/>
                </a:solidFill>
              </a:defRPr>
            </a:lvl1pPr>
          </a:lstStyle>
          <a:p>
            <a:fld id="{148CC95F-0247-41B6-91CF-DC97C76A7088}" type="slidenum">
              <a:rPr lang="en-US" smtClean="0"/>
              <a:pPr/>
              <a:t>‹N°›</a:t>
            </a:fld>
            <a:endParaRPr lang="en-US"/>
          </a:p>
        </p:txBody>
      </p:sp>
      <p:sp>
        <p:nvSpPr>
          <p:cNvPr id="7" name="Freeform: Shape 6">
            <a:extLst>
              <a:ext uri="{FF2B5EF4-FFF2-40B4-BE49-F238E27FC236}">
                <a16:creationId xmlns:a16="http://schemas.microsoft.com/office/drawing/2014/main" id="{774A975B-A886-5202-0489-6965514A0D14}"/>
              </a:ext>
              <a:ext uri="{C183D7F6-B498-43B3-948B-1728B52AA6E4}">
                <adec:decorative xmlns:adec="http://schemas.microsoft.com/office/drawing/2017/decorative" val="1"/>
              </a:ext>
            </a:extLst>
          </p:cNvPr>
          <p:cNvSpPr/>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982910422"/>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79" r:id="rId6"/>
    <p:sldLayoutId id="2147483675" r:id="rId7"/>
    <p:sldLayoutId id="2147483676" r:id="rId8"/>
    <p:sldLayoutId id="2147483677" r:id="rId9"/>
    <p:sldLayoutId id="2147483678" r:id="rId10"/>
    <p:sldLayoutId id="2147483680" r:id="rId11"/>
  </p:sldLayoutIdLst>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centrerecherche.com/Rapport-d-Etude-sur-le-nexus-climat-securite-environnement-en-Afrique-centrale-cas-du-Cameroun-de-la-Republique_a1291.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7E2F724-2FB3-4D1D-A730-739B8654C0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Explosion couleur de la poudre sur fond noir">
            <a:extLst>
              <a:ext uri="{FF2B5EF4-FFF2-40B4-BE49-F238E27FC236}">
                <a16:creationId xmlns:a16="http://schemas.microsoft.com/office/drawing/2014/main" id="{15E103B6-71A4-7B8F-AADC-CB6970CE4E27}"/>
              </a:ext>
            </a:extLst>
          </p:cNvPr>
          <p:cNvPicPr>
            <a:picLocks noChangeAspect="1"/>
          </p:cNvPicPr>
          <p:nvPr/>
        </p:nvPicPr>
        <p:blipFill>
          <a:blip r:embed="rId2">
            <a:alphaModFix amt="40000"/>
          </a:blip>
          <a:srcRect b="15730"/>
          <a:stretch>
            <a:fillRect/>
          </a:stretch>
        </p:blipFill>
        <p:spPr>
          <a:xfrm>
            <a:off x="-2" y="-2"/>
            <a:ext cx="12192001" cy="6858001"/>
          </a:xfrm>
          <a:prstGeom prst="rect">
            <a:avLst/>
          </a:prstGeom>
        </p:spPr>
      </p:pic>
      <p:sp>
        <p:nvSpPr>
          <p:cNvPr id="2" name="Titre 1">
            <a:extLst>
              <a:ext uri="{FF2B5EF4-FFF2-40B4-BE49-F238E27FC236}">
                <a16:creationId xmlns:a16="http://schemas.microsoft.com/office/drawing/2014/main" id="{80DE5057-FECC-1735-6958-CB977652814C}"/>
              </a:ext>
            </a:extLst>
          </p:cNvPr>
          <p:cNvSpPr>
            <a:spLocks noGrp="1"/>
          </p:cNvSpPr>
          <p:nvPr>
            <p:ph type="ctrTitle"/>
          </p:nvPr>
        </p:nvSpPr>
        <p:spPr>
          <a:xfrm>
            <a:off x="267325" y="859108"/>
            <a:ext cx="11469974" cy="3877784"/>
          </a:xfrm>
        </p:spPr>
        <p:txBody>
          <a:bodyPr anchor="t">
            <a:normAutofit fontScale="90000"/>
          </a:bodyPr>
          <a:lstStyle/>
          <a:p>
            <a:pPr algn="ctr"/>
            <a:r>
              <a:rPr lang="fr-FR" sz="3600"/>
              <a:t>Table ronde – Forum de Tana sur la sécurité en Afrique </a:t>
            </a:r>
            <a:br>
              <a:rPr lang="fr-FR" sz="6000"/>
            </a:br>
            <a:r>
              <a:rPr lang="fr-FR" sz="3600">
                <a:solidFill>
                  <a:srgbClr val="FFFF00"/>
                </a:solidFill>
              </a:rPr>
              <a:t>24–26 octobre 2025 |  Tana, Éthiopie</a:t>
            </a:r>
            <a:br>
              <a:rPr lang="fr-FR" sz="6000"/>
            </a:br>
            <a:r>
              <a:rPr lang="fr-FR" sz="4000"/>
              <a:t>Thème : Le nexus climat–environnement–sécurité en Afrique </a:t>
            </a:r>
            <a:br>
              <a:rPr lang="fr-FR" sz="4000"/>
            </a:br>
            <a:r>
              <a:rPr lang="fr-FR" sz="4000"/>
              <a:t>Sous-thème : Perspectives des centres de recherche </a:t>
            </a:r>
            <a:r>
              <a:rPr lang="fr-FR" sz="3600"/>
              <a:t>francophones</a:t>
            </a:r>
            <a:br>
              <a:rPr lang="fr-FR" sz="4400"/>
            </a:br>
            <a:br>
              <a:rPr lang="fr-FR" sz="4400"/>
            </a:br>
            <a:endParaRPr lang="fr-FR" sz="6000" dirty="0"/>
          </a:p>
        </p:txBody>
      </p:sp>
      <p:sp>
        <p:nvSpPr>
          <p:cNvPr id="11" name="Rectangle 10">
            <a:extLst>
              <a:ext uri="{FF2B5EF4-FFF2-40B4-BE49-F238E27FC236}">
                <a16:creationId xmlns:a16="http://schemas.microsoft.com/office/drawing/2014/main" id="{B2C335F7-F61C-4EB4-80F2-4B1438FE66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5021183" cy="14927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ZoneTexte 2">
            <a:extLst>
              <a:ext uri="{FF2B5EF4-FFF2-40B4-BE49-F238E27FC236}">
                <a16:creationId xmlns:a16="http://schemas.microsoft.com/office/drawing/2014/main" id="{1A79A5D1-9CD5-149C-3F5C-BBA2884DF1D7}"/>
              </a:ext>
            </a:extLst>
          </p:cNvPr>
          <p:cNvSpPr txBox="1"/>
          <p:nvPr/>
        </p:nvSpPr>
        <p:spPr>
          <a:xfrm>
            <a:off x="2033753" y="5537227"/>
            <a:ext cx="9954091" cy="1323439"/>
          </a:xfrm>
          <a:prstGeom prst="rect">
            <a:avLst/>
          </a:prstGeom>
          <a:solidFill>
            <a:srgbClr val="00B050"/>
          </a:solidFill>
        </p:spPr>
        <p:txBody>
          <a:bodyPr wrap="square" rtlCol="0">
            <a:spAutoFit/>
          </a:bodyPr>
          <a:lstStyle/>
          <a:p>
            <a:pPr algn="just"/>
            <a:r>
              <a:rPr lang="fr-FR" sz="2000" b="1">
                <a:solidFill>
                  <a:schemeClr val="bg1"/>
                </a:solidFill>
              </a:rPr>
              <a:t>Dr. Ahmat Yacoub Dabio, Président du centre d’études pour le développement et la prévention de l’extrémisme (CEDPE) et Président du Consortium sur le Nexus climat sécurité environnement (Tchad, Cameroun, Rca, Nigéria). yacoubahmat@aol.com</a:t>
            </a:r>
            <a:endParaRPr lang="fr-FR" sz="2000" b="1" dirty="0">
              <a:solidFill>
                <a:schemeClr val="bg1"/>
              </a:solidFill>
            </a:endParaRPr>
          </a:p>
        </p:txBody>
      </p:sp>
      <p:pic>
        <p:nvPicPr>
          <p:cNvPr id="6" name="Image 5" descr="Une image contenant texte, Police, capture d’écran, Graphique&#10;&#10;Le contenu généré par l’IA peut être incorrect.">
            <a:extLst>
              <a:ext uri="{FF2B5EF4-FFF2-40B4-BE49-F238E27FC236}">
                <a16:creationId xmlns:a16="http://schemas.microsoft.com/office/drawing/2014/main" id="{AD81CE38-4FEC-271D-8097-DFC8569A9A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7325" y="5534561"/>
            <a:ext cx="1766428" cy="1323438"/>
          </a:xfrm>
          <a:prstGeom prst="rect">
            <a:avLst/>
          </a:prstGeom>
        </p:spPr>
      </p:pic>
    </p:spTree>
    <p:extLst>
      <p:ext uri="{BB962C8B-B14F-4D97-AF65-F5344CB8AC3E}">
        <p14:creationId xmlns:p14="http://schemas.microsoft.com/office/powerpoint/2010/main" val="70377040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4E17AA97-89A7-45C1-B813-BFF6C23D7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886478A8-B71A-1878-9714-A7CDBFBF9DB2}"/>
              </a:ext>
            </a:extLst>
          </p:cNvPr>
          <p:cNvSpPr>
            <a:spLocks noGrp="1"/>
          </p:cNvSpPr>
          <p:nvPr>
            <p:ph type="title"/>
          </p:nvPr>
        </p:nvSpPr>
        <p:spPr>
          <a:xfrm>
            <a:off x="521208" y="978408"/>
            <a:ext cx="4288536" cy="3364992"/>
          </a:xfrm>
        </p:spPr>
        <p:txBody>
          <a:bodyPr>
            <a:normAutofit/>
          </a:bodyPr>
          <a:lstStyle/>
          <a:p>
            <a:pPr>
              <a:lnSpc>
                <a:spcPct val="90000"/>
              </a:lnSpc>
            </a:pPr>
            <a:r>
              <a:rPr lang="fr-FR" sz="3700" dirty="0"/>
              <a:t>Recommandations </a:t>
            </a:r>
            <a:r>
              <a:rPr lang="fr-FR" sz="3200" dirty="0"/>
              <a:t>– Gouvernance et coopération</a:t>
            </a:r>
            <a:br>
              <a:rPr lang="fr-FR" sz="3200" dirty="0"/>
            </a:br>
            <a:r>
              <a:rPr lang="fr-FR" sz="3200" dirty="0"/>
              <a:t>Gouvernance scientifique</a:t>
            </a:r>
            <a:br>
              <a:rPr lang="fr-FR" sz="3700" dirty="0"/>
            </a:br>
            <a:endParaRPr lang="fr-FR" sz="3700" dirty="0"/>
          </a:p>
        </p:txBody>
      </p:sp>
      <p:sp>
        <p:nvSpPr>
          <p:cNvPr id="20" name="Rectangle 19">
            <a:extLst>
              <a:ext uri="{FF2B5EF4-FFF2-40B4-BE49-F238E27FC236}">
                <a16:creationId xmlns:a16="http://schemas.microsoft.com/office/drawing/2014/main" id="{A91E908F-EF1E-2FDB-BE4D-3F4C56B2F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11155680"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7A2980E-8F82-6B7D-A838-277407403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208" y="6299535"/>
            <a:ext cx="11155680" cy="4646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Espace réservé du contenu 2">
            <a:extLst>
              <a:ext uri="{FF2B5EF4-FFF2-40B4-BE49-F238E27FC236}">
                <a16:creationId xmlns:a16="http://schemas.microsoft.com/office/drawing/2014/main" id="{DBF24BBC-4090-94A3-DB33-EBA3B1FEFEE9}"/>
              </a:ext>
            </a:extLst>
          </p:cNvPr>
          <p:cNvGraphicFramePr>
            <a:graphicFrameLocks noGrp="1"/>
          </p:cNvGraphicFramePr>
          <p:nvPr>
            <p:ph idx="1"/>
            <p:extLst>
              <p:ext uri="{D42A27DB-BD31-4B8C-83A1-F6EECF244321}">
                <p14:modId xmlns:p14="http://schemas.microsoft.com/office/powerpoint/2010/main" val="2591143906"/>
              </p:ext>
            </p:extLst>
          </p:nvPr>
        </p:nvGraphicFramePr>
        <p:xfrm>
          <a:off x="5036695" y="978408"/>
          <a:ext cx="6640193"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65345991"/>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17D949E-564D-4503-A64E-D22FA3232C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BDC3C17F-DD7F-9D3B-63B3-5D7AB145309D}"/>
              </a:ext>
            </a:extLst>
          </p:cNvPr>
          <p:cNvSpPr>
            <a:spLocks noGrp="1"/>
          </p:cNvSpPr>
          <p:nvPr>
            <p:ph type="title"/>
          </p:nvPr>
        </p:nvSpPr>
        <p:spPr>
          <a:xfrm>
            <a:off x="521208" y="978408"/>
            <a:ext cx="3154680" cy="4069080"/>
          </a:xfrm>
        </p:spPr>
        <p:txBody>
          <a:bodyPr>
            <a:normAutofit/>
          </a:bodyPr>
          <a:lstStyle/>
          <a:p>
            <a:pPr>
              <a:lnSpc>
                <a:spcPct val="90000"/>
              </a:lnSpc>
            </a:pPr>
            <a:r>
              <a:rPr lang="fr-FR" sz="2500"/>
              <a:t>Recommandations – Résilience et durabilité</a:t>
            </a:r>
            <a:br>
              <a:rPr lang="fr-FR" sz="2500"/>
            </a:br>
            <a:r>
              <a:rPr lang="fr-FR" sz="2500"/>
              <a:t>Adaptation climatique</a:t>
            </a:r>
            <a:br>
              <a:rPr lang="fr-FR" sz="2500"/>
            </a:br>
            <a:endParaRPr lang="fr-FR" sz="2500"/>
          </a:p>
        </p:txBody>
      </p:sp>
      <p:sp>
        <p:nvSpPr>
          <p:cNvPr id="11" name="Rectangle 10">
            <a:extLst>
              <a:ext uri="{FF2B5EF4-FFF2-40B4-BE49-F238E27FC236}">
                <a16:creationId xmlns:a16="http://schemas.microsoft.com/office/drawing/2014/main" id="{2C8EEB27-9249-8B3A-C8C2-18F9DC4808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11155680"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482CAC-96FF-EBE5-E97D-0BE2B8A51E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208" y="6299535"/>
            <a:ext cx="11155680" cy="4646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Espace réservé du contenu 2">
            <a:extLst>
              <a:ext uri="{FF2B5EF4-FFF2-40B4-BE49-F238E27FC236}">
                <a16:creationId xmlns:a16="http://schemas.microsoft.com/office/drawing/2014/main" id="{6CDB6403-0424-DDA5-AD2C-B547EB2065BB}"/>
              </a:ext>
            </a:extLst>
          </p:cNvPr>
          <p:cNvGraphicFramePr>
            <a:graphicFrameLocks noGrp="1"/>
          </p:cNvGraphicFramePr>
          <p:nvPr>
            <p:ph idx="1"/>
            <p:extLst>
              <p:ext uri="{D42A27DB-BD31-4B8C-83A1-F6EECF244321}">
                <p14:modId xmlns:p14="http://schemas.microsoft.com/office/powerpoint/2010/main" val="1629755484"/>
              </p:ext>
            </p:extLst>
          </p:nvPr>
        </p:nvGraphicFramePr>
        <p:xfrm>
          <a:off x="4194048" y="978408"/>
          <a:ext cx="7501128" cy="5010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7277464"/>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4213918-F1EB-4BCE-BE23-F5E9851EE0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4C9CF089-B6BA-4CE9-050E-BCBF29EF5A24}"/>
              </a:ext>
            </a:extLst>
          </p:cNvPr>
          <p:cNvSpPr>
            <a:spLocks noGrp="1"/>
          </p:cNvSpPr>
          <p:nvPr>
            <p:ph type="title"/>
          </p:nvPr>
        </p:nvSpPr>
        <p:spPr>
          <a:xfrm>
            <a:off x="517869" y="978408"/>
            <a:ext cx="11159019" cy="1086935"/>
          </a:xfrm>
        </p:spPr>
        <p:txBody>
          <a:bodyPr>
            <a:normAutofit fontScale="90000"/>
          </a:bodyPr>
          <a:lstStyle/>
          <a:p>
            <a:pPr>
              <a:lnSpc>
                <a:spcPct val="90000"/>
              </a:lnSpc>
            </a:pPr>
            <a:r>
              <a:rPr lang="fr-FR" sz="3100" dirty="0"/>
              <a:t>Recommandations – Financement et infrastructures</a:t>
            </a:r>
            <a:br>
              <a:rPr lang="fr-FR" sz="3100" dirty="0"/>
            </a:br>
            <a:r>
              <a:rPr lang="fr-FR" sz="3100" dirty="0"/>
              <a:t>Soutien structurant</a:t>
            </a:r>
            <a:br>
              <a:rPr lang="fr-FR" sz="3100" dirty="0"/>
            </a:br>
            <a:endParaRPr lang="fr-FR" sz="3100" dirty="0"/>
          </a:p>
        </p:txBody>
      </p:sp>
      <p:sp>
        <p:nvSpPr>
          <p:cNvPr id="11" name="Rectangle 10">
            <a:extLst>
              <a:ext uri="{FF2B5EF4-FFF2-40B4-BE49-F238E27FC236}">
                <a16:creationId xmlns:a16="http://schemas.microsoft.com/office/drawing/2014/main" id="{2062E862-C7F7-4CA1-B929-D0B75F5E9F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9" y="508090"/>
            <a:ext cx="11155680"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Espace réservé du contenu 2">
            <a:extLst>
              <a:ext uri="{FF2B5EF4-FFF2-40B4-BE49-F238E27FC236}">
                <a16:creationId xmlns:a16="http://schemas.microsoft.com/office/drawing/2014/main" id="{41F53D7A-795E-ABF0-F30C-9377A3DB1107}"/>
              </a:ext>
            </a:extLst>
          </p:cNvPr>
          <p:cNvGraphicFramePr>
            <a:graphicFrameLocks noGrp="1"/>
          </p:cNvGraphicFramePr>
          <p:nvPr>
            <p:ph idx="1"/>
            <p:extLst>
              <p:ext uri="{D42A27DB-BD31-4B8C-83A1-F6EECF244321}">
                <p14:modId xmlns:p14="http://schemas.microsoft.com/office/powerpoint/2010/main" val="2824353441"/>
              </p:ext>
            </p:extLst>
          </p:nvPr>
        </p:nvGraphicFramePr>
        <p:xfrm>
          <a:off x="520700" y="2578100"/>
          <a:ext cx="11156950" cy="37671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3774437"/>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E10BDB4-64F2-477D-A03B-9F8352D5E0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87F59F2-5FBC-40CD-AD35-376AECE49E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8" y="508090"/>
            <a:ext cx="6281928"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271C494-8107-3D61-D611-4FBC7C22A2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13612" y="611650"/>
            <a:ext cx="416052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pic>
        <p:nvPicPr>
          <p:cNvPr id="7" name="Graphic 6" descr="Poignée de main">
            <a:extLst>
              <a:ext uri="{FF2B5EF4-FFF2-40B4-BE49-F238E27FC236}">
                <a16:creationId xmlns:a16="http://schemas.microsoft.com/office/drawing/2014/main" id="{DA1DA619-D734-7373-E4BE-9A039AE2B8A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7868" y="3026390"/>
            <a:ext cx="4009162" cy="3319614"/>
          </a:xfrm>
          <a:prstGeom prst="rect">
            <a:avLst/>
          </a:prstGeom>
        </p:spPr>
      </p:pic>
      <p:sp>
        <p:nvSpPr>
          <p:cNvPr id="3" name="Espace réservé du contenu 2">
            <a:extLst>
              <a:ext uri="{FF2B5EF4-FFF2-40B4-BE49-F238E27FC236}">
                <a16:creationId xmlns:a16="http://schemas.microsoft.com/office/drawing/2014/main" id="{AB345145-165C-EC91-206E-89926BD87E54}"/>
              </a:ext>
            </a:extLst>
          </p:cNvPr>
          <p:cNvSpPr>
            <a:spLocks noGrp="1"/>
          </p:cNvSpPr>
          <p:nvPr>
            <p:ph idx="1"/>
          </p:nvPr>
        </p:nvSpPr>
        <p:spPr>
          <a:xfrm>
            <a:off x="6580682" y="824459"/>
            <a:ext cx="5087062" cy="5605573"/>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p:spPr>
        <p:txBody>
          <a:bodyPr>
            <a:normAutofit/>
          </a:bodyPr>
          <a:lstStyle/>
          <a:p>
            <a:r>
              <a:rPr lang="fr-FR" sz="3200" b="1" dirty="0">
                <a:solidFill>
                  <a:srgbClr val="FF0000"/>
                </a:solidFill>
              </a:rPr>
              <a:t>Mécanismes de transparence et lutte contre la corruption</a:t>
            </a:r>
          </a:p>
          <a:p>
            <a:r>
              <a:rPr lang="fr-FR" sz="3200" b="1" dirty="0"/>
              <a:t>Promotion des valeurs démocratiques</a:t>
            </a:r>
          </a:p>
          <a:p>
            <a:r>
              <a:rPr lang="fr-FR" sz="3200" b="1" dirty="0"/>
              <a:t>Mobilisation de partenaires internationaux </a:t>
            </a:r>
            <a:r>
              <a:rPr lang="fr-FR" sz="2400" b="1" dirty="0"/>
              <a:t>(UA, UE, Canada, pays du Golfe)</a:t>
            </a:r>
          </a:p>
          <a:p>
            <a:endParaRPr lang="fr-FR" dirty="0"/>
          </a:p>
        </p:txBody>
      </p:sp>
      <p:sp>
        <p:nvSpPr>
          <p:cNvPr id="6" name="Flèche : droite 5">
            <a:extLst>
              <a:ext uri="{FF2B5EF4-FFF2-40B4-BE49-F238E27FC236}">
                <a16:creationId xmlns:a16="http://schemas.microsoft.com/office/drawing/2014/main" id="{AC82ABE4-8B55-5FC3-3BE1-D8FC2F421103}"/>
              </a:ext>
            </a:extLst>
          </p:cNvPr>
          <p:cNvSpPr/>
          <p:nvPr/>
        </p:nvSpPr>
        <p:spPr>
          <a:xfrm>
            <a:off x="764498" y="657369"/>
            <a:ext cx="5816184" cy="3225909"/>
          </a:xfrm>
          <a:prstGeom prst="righ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tx1"/>
                </a:solidFill>
              </a:rPr>
              <a:t>Recommandations – Gouvernance démocratique</a:t>
            </a:r>
            <a:br>
              <a:rPr lang="fr-FR" sz="2800" b="1" dirty="0">
                <a:solidFill>
                  <a:schemeClr val="tx1"/>
                </a:solidFill>
              </a:rPr>
            </a:br>
            <a:r>
              <a:rPr lang="fr-FR" sz="2800" b="1" dirty="0">
                <a:solidFill>
                  <a:schemeClr val="tx1"/>
                </a:solidFill>
              </a:rPr>
              <a:t>Stabilité institutionnelle</a:t>
            </a:r>
          </a:p>
        </p:txBody>
      </p:sp>
    </p:spTree>
    <p:extLst>
      <p:ext uri="{BB962C8B-B14F-4D97-AF65-F5344CB8AC3E}">
        <p14:creationId xmlns:p14="http://schemas.microsoft.com/office/powerpoint/2010/main" val="38904691"/>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EC38958-9A69-239A-BA79-2AEC73345F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510A14FD-AFBE-A1A5-7742-FE51B7275856}"/>
              </a:ext>
            </a:extLst>
          </p:cNvPr>
          <p:cNvSpPr>
            <a:spLocks noGrp="1"/>
          </p:cNvSpPr>
          <p:nvPr>
            <p:ph type="title"/>
          </p:nvPr>
        </p:nvSpPr>
        <p:spPr>
          <a:xfrm>
            <a:off x="567610" y="214076"/>
            <a:ext cx="5074238" cy="886586"/>
          </a:xfrm>
        </p:spPr>
        <p:txBody>
          <a:bodyPr vert="horz" lIns="91440" tIns="45720" rIns="91440" bIns="45720" rtlCol="0" anchor="t">
            <a:normAutofit/>
          </a:bodyPr>
          <a:lstStyle/>
          <a:p>
            <a:r>
              <a:rPr lang="en-US" b="1" kern="1200" dirty="0">
                <a:solidFill>
                  <a:schemeClr val="tx1"/>
                </a:solidFill>
                <a:latin typeface="+mj-lt"/>
                <a:ea typeface="+mj-ea"/>
                <a:cs typeface="+mj-cs"/>
              </a:rPr>
              <a:t>Conclusion</a:t>
            </a:r>
          </a:p>
        </p:txBody>
      </p:sp>
      <p:pic>
        <p:nvPicPr>
          <p:cNvPr id="15" name="Graphic 14" descr="Ampoule">
            <a:extLst>
              <a:ext uri="{FF2B5EF4-FFF2-40B4-BE49-F238E27FC236}">
                <a16:creationId xmlns:a16="http://schemas.microsoft.com/office/drawing/2014/main" id="{1C842595-5EFD-1FF3-01BF-A473F4F275E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39017" y="-21637"/>
            <a:ext cx="1122299" cy="1122299"/>
          </a:xfrm>
          <a:prstGeom prst="rect">
            <a:avLst/>
          </a:prstGeom>
        </p:spPr>
      </p:pic>
      <p:sp>
        <p:nvSpPr>
          <p:cNvPr id="20" name="Freeform: Shape 19">
            <a:extLst>
              <a:ext uri="{FF2B5EF4-FFF2-40B4-BE49-F238E27FC236}">
                <a16:creationId xmlns:a16="http://schemas.microsoft.com/office/drawing/2014/main" id="{6EC109E5-0396-8968-4F42-DFEC280363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58484" y="508090"/>
            <a:ext cx="5513832" cy="149279"/>
          </a:xfrm>
          <a:custGeom>
            <a:avLst/>
            <a:gdLst>
              <a:gd name="connsiteX0" fmla="*/ 0 w 6090847"/>
              <a:gd name="connsiteY0" fmla="*/ 0 h 149279"/>
              <a:gd name="connsiteX1" fmla="*/ 6090847 w 6090847"/>
              <a:gd name="connsiteY1" fmla="*/ 0 h 149279"/>
              <a:gd name="connsiteX2" fmla="*/ 6090847 w 6090847"/>
              <a:gd name="connsiteY2" fmla="*/ 149279 h 149279"/>
              <a:gd name="connsiteX3" fmla="*/ 0 w 6090847"/>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6090847" h="149279">
                <a:moveTo>
                  <a:pt x="0" y="0"/>
                </a:moveTo>
                <a:lnTo>
                  <a:pt x="6090847" y="0"/>
                </a:lnTo>
                <a:lnTo>
                  <a:pt x="6090847"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ZoneTexte 3">
            <a:extLst>
              <a:ext uri="{FF2B5EF4-FFF2-40B4-BE49-F238E27FC236}">
                <a16:creationId xmlns:a16="http://schemas.microsoft.com/office/drawing/2014/main" id="{94C41C1A-7348-7D84-CB28-C97B2E6B09FD}"/>
              </a:ext>
            </a:extLst>
          </p:cNvPr>
          <p:cNvSpPr txBox="1"/>
          <p:nvPr/>
        </p:nvSpPr>
        <p:spPr>
          <a:xfrm>
            <a:off x="419724" y="886096"/>
            <a:ext cx="11204665" cy="5262979"/>
          </a:xfrm>
          <a:prstGeom prst="rect">
            <a:avLst/>
          </a:prstGeom>
          <a:noFill/>
        </p:spPr>
        <p:txBody>
          <a:bodyPr wrap="square">
            <a:spAutoFit/>
          </a:bodyPr>
          <a:lstStyle/>
          <a:p>
            <a:pPr algn="just"/>
            <a:r>
              <a:rPr lang="fr-FR" sz="2400" b="1" dirty="0"/>
              <a:t>La polycrise climatique ne se limite pas à des aléas météorologiques. Elle restructure les territoires, redistribue les populations, et alimente des conflits de plus en plus complexes. Une réponse efficace exige une lecture intégrée du nexus climat–sécurité–environnement, fondée sur les données du terrain et les savoirs locaux. </a:t>
            </a:r>
          </a:p>
          <a:p>
            <a:pPr algn="just"/>
            <a:r>
              <a:rPr lang="fr-FR" sz="2400" b="1" dirty="0">
                <a:solidFill>
                  <a:schemeClr val="tx1"/>
                </a:solidFill>
              </a:rPr>
              <a:t>Le Consortium régional coordonné par le CEDPE, avec le soutien de l’OIF, a démontré la pertinence d’une recherche francophone ancrée dans les réalités du terrain. Nous appelons l’ensemble des parties prenantes à soutenir l’élargissement et la consolidation de cette initiative, afin de renforcer la contribution des centres francophones à la paix, à la sécurité et à la résilience climatique en Afrique.</a:t>
            </a:r>
          </a:p>
          <a:p>
            <a:pPr algn="just"/>
            <a:r>
              <a:rPr lang="fr-FR" sz="2400" b="1" dirty="0">
                <a:solidFill>
                  <a:schemeClr val="tx1"/>
                </a:solidFill>
              </a:rPr>
              <a:t>Ce dialogue est urgent. Ce travail est essentiel. Ce soutien est stratégique.</a:t>
            </a:r>
          </a:p>
          <a:p>
            <a:pPr algn="just"/>
            <a:endParaRPr lang="fr-FR" sz="2400" b="1" dirty="0">
              <a:solidFill>
                <a:schemeClr val="tx1"/>
              </a:solidFill>
            </a:endParaRPr>
          </a:p>
          <a:p>
            <a:pPr algn="just"/>
            <a:r>
              <a:rPr lang="fr-FR" sz="2400" b="1" dirty="0">
                <a:solidFill>
                  <a:schemeClr val="tx1"/>
                </a:solidFill>
              </a:rPr>
              <a:t>Je vous remercie et je vous souhaite du succès.</a:t>
            </a:r>
          </a:p>
        </p:txBody>
      </p:sp>
    </p:spTree>
    <p:extLst>
      <p:ext uri="{BB962C8B-B14F-4D97-AF65-F5344CB8AC3E}">
        <p14:creationId xmlns:p14="http://schemas.microsoft.com/office/powerpoint/2010/main" val="1503906509"/>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Freeform: Shape 21">
            <a:extLst>
              <a:ext uri="{FF2B5EF4-FFF2-40B4-BE49-F238E27FC236}">
                <a16:creationId xmlns:a16="http://schemas.microsoft.com/office/drawing/2014/main" id="{774A975B-A886-5202-0489-6965514A0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Rectangle 23">
            <a:extLst>
              <a:ext uri="{FF2B5EF4-FFF2-40B4-BE49-F238E27FC236}">
                <a16:creationId xmlns:a16="http://schemas.microsoft.com/office/drawing/2014/main" id="{AA083F47-750E-A41F-1E5A-EFB054507C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EA67E988-5919-57BB-C7DE-D3EAD38A30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6209925"/>
            <a:ext cx="11155680" cy="45719"/>
          </a:xfrm>
          <a:custGeom>
            <a:avLst/>
            <a:gdLst/>
            <a:ahLst/>
            <a:cxnLst/>
            <a:rect l="l" t="t" r="r" b="b"/>
            <a:pathLst>
              <a:path w="8715708" h="45719">
                <a:moveTo>
                  <a:pt x="0" y="0"/>
                </a:moveTo>
                <a:lnTo>
                  <a:pt x="3694525" y="0"/>
                </a:lnTo>
                <a:lnTo>
                  <a:pt x="5021183" y="0"/>
                </a:lnTo>
                <a:lnTo>
                  <a:pt x="8715708" y="0"/>
                </a:lnTo>
                <a:lnTo>
                  <a:pt x="8715708" y="45719"/>
                </a:lnTo>
                <a:lnTo>
                  <a:pt x="5021183" y="45719"/>
                </a:lnTo>
                <a:lnTo>
                  <a:pt x="3694525" y="45719"/>
                </a:lnTo>
                <a:lnTo>
                  <a:pt x="0" y="4571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28" name="Rectangle 27">
            <a:extLst>
              <a:ext uri="{FF2B5EF4-FFF2-40B4-BE49-F238E27FC236}">
                <a16:creationId xmlns:a16="http://schemas.microsoft.com/office/drawing/2014/main" id="{C7EFAAB5-34A3-C2FC-70BA-7720CC8ADB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0210A960-1B7D-F968-A388-D3DE35E6C6E8}"/>
              </a:ext>
            </a:extLst>
          </p:cNvPr>
          <p:cNvSpPr>
            <a:spLocks noGrp="1"/>
          </p:cNvSpPr>
          <p:nvPr>
            <p:ph type="title"/>
          </p:nvPr>
        </p:nvSpPr>
        <p:spPr>
          <a:xfrm>
            <a:off x="517869" y="978408"/>
            <a:ext cx="11153213" cy="3421942"/>
          </a:xfrm>
        </p:spPr>
        <p:txBody>
          <a:bodyPr vert="horz" lIns="91440" tIns="45720" rIns="91440" bIns="45720" rtlCol="0" anchor="t">
            <a:normAutofit fontScale="90000"/>
          </a:bodyPr>
          <a:lstStyle/>
          <a:p>
            <a:pPr>
              <a:lnSpc>
                <a:spcPct val="90000"/>
              </a:lnSpc>
            </a:pPr>
            <a:r>
              <a:rPr lang="en-US" sz="2200" dirty="0"/>
              <a:t>Rapport </a:t>
            </a:r>
            <a:r>
              <a:rPr lang="en-US" sz="2200" dirty="0" err="1"/>
              <a:t>d’Etude</a:t>
            </a:r>
            <a:r>
              <a:rPr lang="en-US" sz="2200" dirty="0"/>
              <a:t> sur le nexus-</a:t>
            </a:r>
            <a:r>
              <a:rPr lang="en-US" sz="2200" dirty="0" err="1"/>
              <a:t>climat</a:t>
            </a:r>
            <a:r>
              <a:rPr lang="en-US" sz="2200" dirty="0"/>
              <a:t>-</a:t>
            </a:r>
            <a:r>
              <a:rPr lang="en-US" sz="2200" dirty="0" err="1"/>
              <a:t>sécurité-environnement</a:t>
            </a:r>
            <a:r>
              <a:rPr lang="en-US" sz="2200" dirty="0"/>
              <a:t> </a:t>
            </a:r>
            <a:r>
              <a:rPr lang="en-US" sz="2200" dirty="0" err="1"/>
              <a:t>en</a:t>
            </a:r>
            <a:r>
              <a:rPr lang="en-US" sz="2200" dirty="0"/>
              <a:t> Afrique centrale : </a:t>
            </a:r>
            <a:r>
              <a:rPr lang="en-US" sz="2200" dirty="0" err="1"/>
              <a:t>cas</a:t>
            </a:r>
            <a:r>
              <a:rPr lang="en-US" sz="2200" dirty="0"/>
              <a:t> du Cameroun, de la République </a:t>
            </a:r>
            <a:r>
              <a:rPr lang="en-US" sz="2200" dirty="0" err="1"/>
              <a:t>centrafricaine</a:t>
            </a:r>
            <a:r>
              <a:rPr lang="en-US" sz="2200" dirty="0"/>
              <a:t> et du Tchad</a:t>
            </a:r>
            <a:br>
              <a:rPr lang="en-US" sz="2200" dirty="0"/>
            </a:br>
            <a:br>
              <a:rPr lang="en-US" sz="2200" dirty="0"/>
            </a:br>
            <a:r>
              <a:rPr lang="en-US" sz="2200" dirty="0" err="1"/>
              <a:t>Réalisé</a:t>
            </a:r>
            <a:r>
              <a:rPr lang="en-US" sz="2200" dirty="0"/>
              <a:t> avec le </a:t>
            </a:r>
            <a:r>
              <a:rPr lang="en-US" sz="2200" dirty="0" err="1"/>
              <a:t>soutien</a:t>
            </a:r>
            <a:r>
              <a:rPr lang="en-US" sz="2200" dirty="0"/>
              <a:t> de </a:t>
            </a:r>
            <a:r>
              <a:rPr lang="en-US" sz="2200" dirty="0" err="1"/>
              <a:t>l’Organisation</a:t>
            </a:r>
            <a:r>
              <a:rPr lang="en-US" sz="2200" dirty="0"/>
              <a:t> </a:t>
            </a:r>
            <a:r>
              <a:rPr lang="en-US" sz="2200" dirty="0" err="1"/>
              <a:t>internationale</a:t>
            </a:r>
            <a:r>
              <a:rPr lang="en-US" sz="2200" dirty="0"/>
              <a:t> de la Francophonie (OIF), le Rapport </a:t>
            </a:r>
            <a:r>
              <a:rPr lang="en-US" sz="2200" dirty="0" err="1"/>
              <a:t>d’étude</a:t>
            </a:r>
            <a:r>
              <a:rPr lang="en-US" sz="2200" dirty="0"/>
              <a:t> sur </a:t>
            </a:r>
            <a:r>
              <a:rPr lang="en-US" sz="2200" i="1" dirty="0"/>
              <a:t>« le nexus-</a:t>
            </a:r>
            <a:r>
              <a:rPr lang="en-US" sz="2200" i="1" dirty="0" err="1"/>
              <a:t>climat</a:t>
            </a:r>
            <a:r>
              <a:rPr lang="en-US" sz="2200" i="1" dirty="0"/>
              <a:t>-</a:t>
            </a:r>
            <a:r>
              <a:rPr lang="en-US" sz="2200" i="1" dirty="0" err="1"/>
              <a:t>sécurité-environnement</a:t>
            </a:r>
            <a:r>
              <a:rPr lang="en-US" sz="2200" i="1" dirty="0"/>
              <a:t> </a:t>
            </a:r>
            <a:r>
              <a:rPr lang="en-US" sz="2200" i="1" dirty="0" err="1"/>
              <a:t>en</a:t>
            </a:r>
            <a:r>
              <a:rPr lang="en-US" sz="2200" i="1" dirty="0"/>
              <a:t> Afrique centrale : </a:t>
            </a:r>
            <a:r>
              <a:rPr lang="en-US" sz="2200" i="1" dirty="0" err="1"/>
              <a:t>cas</a:t>
            </a:r>
            <a:r>
              <a:rPr lang="en-US" sz="2200" i="1" dirty="0"/>
              <a:t> du Cameroun, de la République </a:t>
            </a:r>
            <a:r>
              <a:rPr lang="en-US" sz="2200" i="1" dirty="0" err="1"/>
              <a:t>centrafricaine</a:t>
            </a:r>
            <a:r>
              <a:rPr lang="en-US" sz="2200" i="1" dirty="0"/>
              <a:t> et du Tchad » </a:t>
            </a:r>
            <a:r>
              <a:rPr lang="en-US" sz="2200" dirty="0"/>
              <a:t>a </a:t>
            </a:r>
            <a:r>
              <a:rPr lang="en-US" sz="2200" dirty="0" err="1"/>
              <a:t>été</a:t>
            </a:r>
            <a:r>
              <a:rPr lang="en-US" sz="2200" dirty="0"/>
              <a:t> </a:t>
            </a:r>
            <a:r>
              <a:rPr lang="en-US" sz="2200" dirty="0" err="1"/>
              <a:t>produit</a:t>
            </a:r>
            <a:r>
              <a:rPr lang="en-US" sz="2200" dirty="0"/>
              <a:t> par un consortium de </a:t>
            </a:r>
            <a:r>
              <a:rPr lang="en-US" sz="2200" dirty="0" err="1"/>
              <a:t>huit</a:t>
            </a:r>
            <a:r>
              <a:rPr lang="en-US" sz="2200" dirty="0"/>
              <a:t> institutions et </a:t>
            </a:r>
            <a:r>
              <a:rPr lang="en-US" sz="2200" dirty="0" err="1"/>
              <a:t>centres</a:t>
            </a:r>
            <a:r>
              <a:rPr lang="en-US" sz="2200" dirty="0"/>
              <a:t> de recherche </a:t>
            </a:r>
            <a:r>
              <a:rPr lang="en-US" sz="2200" dirty="0" err="1"/>
              <a:t>issus</a:t>
            </a:r>
            <a:r>
              <a:rPr lang="en-US" sz="2200" dirty="0"/>
              <a:t> de quatre pays, sous la coordination du Centre </a:t>
            </a:r>
            <a:r>
              <a:rPr lang="en-US" sz="2200" dirty="0" err="1"/>
              <a:t>d’Etudes</a:t>
            </a:r>
            <a:r>
              <a:rPr lang="en-US" sz="2200" dirty="0"/>
              <a:t> pour le Développement et la </a:t>
            </a:r>
            <a:r>
              <a:rPr lang="en-US" sz="2200" dirty="0" err="1"/>
              <a:t>Prévention</a:t>
            </a:r>
            <a:r>
              <a:rPr lang="en-US" sz="2200" dirty="0"/>
              <a:t> de </a:t>
            </a:r>
            <a:r>
              <a:rPr lang="en-US" sz="2200" dirty="0" err="1"/>
              <a:t>l’Extrémisme</a:t>
            </a:r>
            <a:r>
              <a:rPr lang="en-US" sz="2200" dirty="0"/>
              <a:t> (CEDPE)  </a:t>
            </a:r>
            <a:br>
              <a:rPr lang="en-US" sz="2200" dirty="0"/>
            </a:br>
            <a:r>
              <a:rPr lang="en-US" sz="2200" dirty="0"/>
              <a:t>En Afrique centrale, les </a:t>
            </a:r>
            <a:r>
              <a:rPr lang="en-US" sz="2200" dirty="0" err="1"/>
              <a:t>défis</a:t>
            </a:r>
            <a:r>
              <a:rPr lang="en-US" sz="2200" dirty="0"/>
              <a:t> </a:t>
            </a:r>
            <a:r>
              <a:rPr lang="en-US" sz="2200" dirty="0" err="1"/>
              <a:t>environnementaux</a:t>
            </a:r>
            <a:r>
              <a:rPr lang="en-US" sz="2200" dirty="0"/>
              <a:t> et </a:t>
            </a:r>
            <a:r>
              <a:rPr lang="en-US" sz="2200" dirty="0" err="1"/>
              <a:t>sécuritaires</a:t>
            </a:r>
            <a:r>
              <a:rPr lang="en-US" sz="2200" dirty="0"/>
              <a:t> </a:t>
            </a:r>
            <a:r>
              <a:rPr lang="en-US" sz="2200" dirty="0" err="1"/>
              <a:t>s'aggravent</a:t>
            </a:r>
            <a:r>
              <a:rPr lang="en-US" sz="2200" dirty="0"/>
              <a:t> </a:t>
            </a:r>
            <a:r>
              <a:rPr lang="en-US" sz="2200" dirty="0" err="1"/>
              <a:t>en</a:t>
            </a:r>
            <a:r>
              <a:rPr lang="en-US" sz="2200" dirty="0"/>
              <a:t> raison des </a:t>
            </a:r>
            <a:r>
              <a:rPr lang="en-US" sz="2200" dirty="0" err="1"/>
              <a:t>effets</a:t>
            </a:r>
            <a:r>
              <a:rPr lang="en-US" sz="2200" dirty="0"/>
              <a:t> du </a:t>
            </a:r>
            <a:r>
              <a:rPr lang="en-US" sz="2200" dirty="0" err="1"/>
              <a:t>changement</a:t>
            </a:r>
            <a:r>
              <a:rPr lang="en-US" sz="2200" dirty="0"/>
              <a:t> </a:t>
            </a:r>
            <a:r>
              <a:rPr lang="en-US" sz="2200" dirty="0" err="1"/>
              <a:t>climatique</a:t>
            </a:r>
            <a:r>
              <a:rPr lang="en-US" sz="2200" dirty="0"/>
              <a:t>, </a:t>
            </a:r>
            <a:r>
              <a:rPr lang="en-US" sz="2200" dirty="0" err="1"/>
              <a:t>notamment</a:t>
            </a:r>
            <a:r>
              <a:rPr lang="en-US" sz="2200" dirty="0"/>
              <a:t> dans des pays </a:t>
            </a:r>
            <a:r>
              <a:rPr lang="en-US" sz="2200" dirty="0" err="1"/>
              <a:t>couverts</a:t>
            </a:r>
            <a:r>
              <a:rPr lang="en-US" sz="2200" dirty="0"/>
              <a:t> par </a:t>
            </a:r>
            <a:r>
              <a:rPr lang="en-US" sz="2200" dirty="0" err="1"/>
              <a:t>l’étude</a:t>
            </a:r>
            <a:r>
              <a:rPr lang="en-US" sz="2200" dirty="0"/>
              <a:t>. </a:t>
            </a:r>
            <a:br>
              <a:rPr lang="en-US" sz="2200" dirty="0"/>
            </a:br>
            <a:br>
              <a:rPr lang="en-US" sz="2200" dirty="0"/>
            </a:br>
            <a:r>
              <a:rPr lang="en-US" sz="2200" dirty="0"/>
              <a:t>Lien: </a:t>
            </a:r>
            <a:r>
              <a:rPr lang="en-US" sz="2200" dirty="0">
                <a:hlinkClick r:id="rId2"/>
              </a:rPr>
              <a:t>Rapport </a:t>
            </a:r>
            <a:r>
              <a:rPr lang="en-US" sz="2200" dirty="0" err="1">
                <a:hlinkClick r:id="rId2"/>
              </a:rPr>
              <a:t>d’Etude</a:t>
            </a:r>
            <a:r>
              <a:rPr lang="en-US" sz="2200" dirty="0">
                <a:hlinkClick r:id="rId2"/>
              </a:rPr>
              <a:t> sur le nexus-</a:t>
            </a:r>
            <a:r>
              <a:rPr lang="en-US" sz="2200" dirty="0" err="1">
                <a:hlinkClick r:id="rId2"/>
              </a:rPr>
              <a:t>climat</a:t>
            </a:r>
            <a:r>
              <a:rPr lang="en-US" sz="2200" dirty="0">
                <a:hlinkClick r:id="rId2"/>
              </a:rPr>
              <a:t>-</a:t>
            </a:r>
            <a:r>
              <a:rPr lang="en-US" sz="2200" dirty="0" err="1">
                <a:hlinkClick r:id="rId2"/>
              </a:rPr>
              <a:t>sécurité-environnement</a:t>
            </a:r>
            <a:r>
              <a:rPr lang="en-US" sz="2200" dirty="0">
                <a:hlinkClick r:id="rId2"/>
              </a:rPr>
              <a:t> </a:t>
            </a:r>
            <a:r>
              <a:rPr lang="en-US" sz="2200" dirty="0" err="1">
                <a:hlinkClick r:id="rId2"/>
              </a:rPr>
              <a:t>en</a:t>
            </a:r>
            <a:r>
              <a:rPr lang="en-US" sz="2200" dirty="0">
                <a:hlinkClick r:id="rId2"/>
              </a:rPr>
              <a:t> Afrique centrale : </a:t>
            </a:r>
            <a:r>
              <a:rPr lang="en-US" sz="2200" dirty="0" err="1">
                <a:hlinkClick r:id="rId2"/>
              </a:rPr>
              <a:t>cas</a:t>
            </a:r>
            <a:r>
              <a:rPr lang="en-US" sz="2200" dirty="0">
                <a:hlinkClick r:id="rId2"/>
              </a:rPr>
              <a:t> du Cameroun, de la République </a:t>
            </a:r>
            <a:r>
              <a:rPr lang="en-US" sz="2200" dirty="0" err="1">
                <a:hlinkClick r:id="rId2"/>
              </a:rPr>
              <a:t>centrafricaine</a:t>
            </a:r>
            <a:r>
              <a:rPr lang="en-US" sz="2200" dirty="0">
                <a:hlinkClick r:id="rId2"/>
              </a:rPr>
              <a:t> et du Tchad</a:t>
            </a:r>
            <a:br>
              <a:rPr lang="en-US" sz="2200" dirty="0"/>
            </a:br>
            <a:br>
              <a:rPr lang="en-US" sz="2200" dirty="0"/>
            </a:br>
            <a:endParaRPr lang="en-US" sz="2200" dirty="0"/>
          </a:p>
        </p:txBody>
      </p:sp>
      <p:sp>
        <p:nvSpPr>
          <p:cNvPr id="30" name="Freeform: Shape 29">
            <a:extLst>
              <a:ext uri="{FF2B5EF4-FFF2-40B4-BE49-F238E27FC236}">
                <a16:creationId xmlns:a16="http://schemas.microsoft.com/office/drawing/2014/main" id="{A8A44BC8-2508-4575-75F6-0ED3F11E72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Shape 31">
            <a:extLst>
              <a:ext uri="{FF2B5EF4-FFF2-40B4-BE49-F238E27FC236}">
                <a16:creationId xmlns:a16="http://schemas.microsoft.com/office/drawing/2014/main" id="{74BCF1CC-D6F1-21D9-307D-C36BA9E87F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8" y="6209925"/>
            <a:ext cx="11165482" cy="45719"/>
          </a:xfrm>
          <a:custGeom>
            <a:avLst/>
            <a:gdLst>
              <a:gd name="connsiteX0" fmla="*/ 0 w 11165482"/>
              <a:gd name="connsiteY0" fmla="*/ 0 h 45719"/>
              <a:gd name="connsiteX1" fmla="*/ 3694525 w 11165482"/>
              <a:gd name="connsiteY1" fmla="*/ 0 h 45719"/>
              <a:gd name="connsiteX2" fmla="*/ 5021183 w 11165482"/>
              <a:gd name="connsiteY2" fmla="*/ 0 h 45719"/>
              <a:gd name="connsiteX3" fmla="*/ 6144299 w 11165482"/>
              <a:gd name="connsiteY3" fmla="*/ 0 h 45719"/>
              <a:gd name="connsiteX4" fmla="*/ 8715708 w 11165482"/>
              <a:gd name="connsiteY4" fmla="*/ 0 h 45719"/>
              <a:gd name="connsiteX5" fmla="*/ 11165482 w 11165482"/>
              <a:gd name="connsiteY5" fmla="*/ 0 h 45719"/>
              <a:gd name="connsiteX6" fmla="*/ 11165482 w 11165482"/>
              <a:gd name="connsiteY6" fmla="*/ 45719 h 45719"/>
              <a:gd name="connsiteX7" fmla="*/ 8715708 w 11165482"/>
              <a:gd name="connsiteY7" fmla="*/ 45719 h 45719"/>
              <a:gd name="connsiteX8" fmla="*/ 6144299 w 11165482"/>
              <a:gd name="connsiteY8" fmla="*/ 45719 h 45719"/>
              <a:gd name="connsiteX9" fmla="*/ 5021183 w 11165482"/>
              <a:gd name="connsiteY9" fmla="*/ 45719 h 45719"/>
              <a:gd name="connsiteX10" fmla="*/ 3694525 w 11165482"/>
              <a:gd name="connsiteY10" fmla="*/ 45719 h 45719"/>
              <a:gd name="connsiteX11" fmla="*/ 0 w 11165482"/>
              <a:gd name="connsiteY11" fmla="*/ 45719 h 45719"/>
              <a:gd name="connsiteX0" fmla="*/ 0 w 11165482"/>
              <a:gd name="connsiteY0" fmla="*/ 0 h 45719"/>
              <a:gd name="connsiteX1" fmla="*/ 3694525 w 11165482"/>
              <a:gd name="connsiteY1" fmla="*/ 0 h 45719"/>
              <a:gd name="connsiteX2" fmla="*/ 6144299 w 11165482"/>
              <a:gd name="connsiteY2" fmla="*/ 0 h 45719"/>
              <a:gd name="connsiteX3" fmla="*/ 8715708 w 11165482"/>
              <a:gd name="connsiteY3" fmla="*/ 0 h 45719"/>
              <a:gd name="connsiteX4" fmla="*/ 11165482 w 11165482"/>
              <a:gd name="connsiteY4" fmla="*/ 0 h 45719"/>
              <a:gd name="connsiteX5" fmla="*/ 11165482 w 11165482"/>
              <a:gd name="connsiteY5" fmla="*/ 45719 h 45719"/>
              <a:gd name="connsiteX6" fmla="*/ 8715708 w 11165482"/>
              <a:gd name="connsiteY6" fmla="*/ 45719 h 45719"/>
              <a:gd name="connsiteX7" fmla="*/ 6144299 w 11165482"/>
              <a:gd name="connsiteY7" fmla="*/ 45719 h 45719"/>
              <a:gd name="connsiteX8" fmla="*/ 5021183 w 11165482"/>
              <a:gd name="connsiteY8" fmla="*/ 45719 h 45719"/>
              <a:gd name="connsiteX9" fmla="*/ 3694525 w 11165482"/>
              <a:gd name="connsiteY9" fmla="*/ 45719 h 45719"/>
              <a:gd name="connsiteX10" fmla="*/ 0 w 11165482"/>
              <a:gd name="connsiteY10" fmla="*/ 45719 h 45719"/>
              <a:gd name="connsiteX11" fmla="*/ 0 w 11165482"/>
              <a:gd name="connsiteY11" fmla="*/ 0 h 45719"/>
              <a:gd name="connsiteX0" fmla="*/ 0 w 11165482"/>
              <a:gd name="connsiteY0" fmla="*/ 0 h 45719"/>
              <a:gd name="connsiteX1" fmla="*/ 3694525 w 11165482"/>
              <a:gd name="connsiteY1" fmla="*/ 0 h 45719"/>
              <a:gd name="connsiteX2" fmla="*/ 6144299 w 11165482"/>
              <a:gd name="connsiteY2" fmla="*/ 0 h 45719"/>
              <a:gd name="connsiteX3" fmla="*/ 8715708 w 11165482"/>
              <a:gd name="connsiteY3" fmla="*/ 0 h 45719"/>
              <a:gd name="connsiteX4" fmla="*/ 11165482 w 11165482"/>
              <a:gd name="connsiteY4" fmla="*/ 0 h 45719"/>
              <a:gd name="connsiteX5" fmla="*/ 11165482 w 11165482"/>
              <a:gd name="connsiteY5" fmla="*/ 45719 h 45719"/>
              <a:gd name="connsiteX6" fmla="*/ 8715708 w 11165482"/>
              <a:gd name="connsiteY6" fmla="*/ 45719 h 45719"/>
              <a:gd name="connsiteX7" fmla="*/ 6144299 w 11165482"/>
              <a:gd name="connsiteY7" fmla="*/ 45719 h 45719"/>
              <a:gd name="connsiteX8" fmla="*/ 5021183 w 11165482"/>
              <a:gd name="connsiteY8" fmla="*/ 45719 h 45719"/>
              <a:gd name="connsiteX9" fmla="*/ 0 w 11165482"/>
              <a:gd name="connsiteY9" fmla="*/ 45719 h 45719"/>
              <a:gd name="connsiteX10" fmla="*/ 0 w 11165482"/>
              <a:gd name="connsiteY10" fmla="*/ 0 h 45719"/>
              <a:gd name="connsiteX0" fmla="*/ 0 w 11165482"/>
              <a:gd name="connsiteY0" fmla="*/ 0 h 45719"/>
              <a:gd name="connsiteX1" fmla="*/ 6144299 w 11165482"/>
              <a:gd name="connsiteY1" fmla="*/ 0 h 45719"/>
              <a:gd name="connsiteX2" fmla="*/ 8715708 w 11165482"/>
              <a:gd name="connsiteY2" fmla="*/ 0 h 45719"/>
              <a:gd name="connsiteX3" fmla="*/ 11165482 w 11165482"/>
              <a:gd name="connsiteY3" fmla="*/ 0 h 45719"/>
              <a:gd name="connsiteX4" fmla="*/ 11165482 w 11165482"/>
              <a:gd name="connsiteY4" fmla="*/ 45719 h 45719"/>
              <a:gd name="connsiteX5" fmla="*/ 8715708 w 11165482"/>
              <a:gd name="connsiteY5" fmla="*/ 45719 h 45719"/>
              <a:gd name="connsiteX6" fmla="*/ 6144299 w 11165482"/>
              <a:gd name="connsiteY6" fmla="*/ 45719 h 45719"/>
              <a:gd name="connsiteX7" fmla="*/ 5021183 w 11165482"/>
              <a:gd name="connsiteY7" fmla="*/ 45719 h 45719"/>
              <a:gd name="connsiteX8" fmla="*/ 0 w 11165482"/>
              <a:gd name="connsiteY8" fmla="*/ 45719 h 45719"/>
              <a:gd name="connsiteX9" fmla="*/ 0 w 11165482"/>
              <a:gd name="connsiteY9" fmla="*/ 0 h 45719"/>
              <a:gd name="connsiteX0" fmla="*/ 0 w 11165482"/>
              <a:gd name="connsiteY0" fmla="*/ 0 h 45719"/>
              <a:gd name="connsiteX1" fmla="*/ 6144299 w 11165482"/>
              <a:gd name="connsiteY1" fmla="*/ 0 h 45719"/>
              <a:gd name="connsiteX2" fmla="*/ 8715708 w 11165482"/>
              <a:gd name="connsiteY2" fmla="*/ 0 h 45719"/>
              <a:gd name="connsiteX3" fmla="*/ 11165482 w 11165482"/>
              <a:gd name="connsiteY3" fmla="*/ 0 h 45719"/>
              <a:gd name="connsiteX4" fmla="*/ 11165482 w 11165482"/>
              <a:gd name="connsiteY4" fmla="*/ 45719 h 45719"/>
              <a:gd name="connsiteX5" fmla="*/ 8715708 w 11165482"/>
              <a:gd name="connsiteY5" fmla="*/ 45719 h 45719"/>
              <a:gd name="connsiteX6" fmla="*/ 5021183 w 11165482"/>
              <a:gd name="connsiteY6" fmla="*/ 45719 h 45719"/>
              <a:gd name="connsiteX7" fmla="*/ 0 w 11165482"/>
              <a:gd name="connsiteY7" fmla="*/ 45719 h 45719"/>
              <a:gd name="connsiteX8" fmla="*/ 0 w 11165482"/>
              <a:gd name="connsiteY8" fmla="*/ 0 h 45719"/>
              <a:gd name="connsiteX0" fmla="*/ 0 w 11165482"/>
              <a:gd name="connsiteY0" fmla="*/ 0 h 45719"/>
              <a:gd name="connsiteX1" fmla="*/ 8715708 w 11165482"/>
              <a:gd name="connsiteY1" fmla="*/ 0 h 45719"/>
              <a:gd name="connsiteX2" fmla="*/ 11165482 w 11165482"/>
              <a:gd name="connsiteY2" fmla="*/ 0 h 45719"/>
              <a:gd name="connsiteX3" fmla="*/ 11165482 w 11165482"/>
              <a:gd name="connsiteY3" fmla="*/ 45719 h 45719"/>
              <a:gd name="connsiteX4" fmla="*/ 8715708 w 11165482"/>
              <a:gd name="connsiteY4" fmla="*/ 45719 h 45719"/>
              <a:gd name="connsiteX5" fmla="*/ 5021183 w 11165482"/>
              <a:gd name="connsiteY5" fmla="*/ 45719 h 45719"/>
              <a:gd name="connsiteX6" fmla="*/ 0 w 11165482"/>
              <a:gd name="connsiteY6" fmla="*/ 45719 h 45719"/>
              <a:gd name="connsiteX7" fmla="*/ 0 w 11165482"/>
              <a:gd name="connsiteY7" fmla="*/ 0 h 45719"/>
              <a:gd name="connsiteX0" fmla="*/ 0 w 11165482"/>
              <a:gd name="connsiteY0" fmla="*/ 0 h 45719"/>
              <a:gd name="connsiteX1" fmla="*/ 8715708 w 11165482"/>
              <a:gd name="connsiteY1" fmla="*/ 0 h 45719"/>
              <a:gd name="connsiteX2" fmla="*/ 11165482 w 11165482"/>
              <a:gd name="connsiteY2" fmla="*/ 0 h 45719"/>
              <a:gd name="connsiteX3" fmla="*/ 11165482 w 11165482"/>
              <a:gd name="connsiteY3" fmla="*/ 45719 h 45719"/>
              <a:gd name="connsiteX4" fmla="*/ 8715708 w 11165482"/>
              <a:gd name="connsiteY4" fmla="*/ 45719 h 45719"/>
              <a:gd name="connsiteX5" fmla="*/ 0 w 11165482"/>
              <a:gd name="connsiteY5" fmla="*/ 45719 h 45719"/>
              <a:gd name="connsiteX6" fmla="*/ 0 w 11165482"/>
              <a:gd name="connsiteY6" fmla="*/ 0 h 45719"/>
              <a:gd name="connsiteX0" fmla="*/ 0 w 11165482"/>
              <a:gd name="connsiteY0" fmla="*/ 0 h 45719"/>
              <a:gd name="connsiteX1" fmla="*/ 8715708 w 11165482"/>
              <a:gd name="connsiteY1" fmla="*/ 0 h 45719"/>
              <a:gd name="connsiteX2" fmla="*/ 11165482 w 11165482"/>
              <a:gd name="connsiteY2" fmla="*/ 0 h 45719"/>
              <a:gd name="connsiteX3" fmla="*/ 11165482 w 11165482"/>
              <a:gd name="connsiteY3" fmla="*/ 45719 h 45719"/>
              <a:gd name="connsiteX4" fmla="*/ 0 w 11165482"/>
              <a:gd name="connsiteY4" fmla="*/ 45719 h 45719"/>
              <a:gd name="connsiteX5" fmla="*/ 0 w 11165482"/>
              <a:gd name="connsiteY5" fmla="*/ 0 h 45719"/>
              <a:gd name="connsiteX0" fmla="*/ 0 w 11165482"/>
              <a:gd name="connsiteY0" fmla="*/ 0 h 45719"/>
              <a:gd name="connsiteX1" fmla="*/ 11165482 w 11165482"/>
              <a:gd name="connsiteY1" fmla="*/ 0 h 45719"/>
              <a:gd name="connsiteX2" fmla="*/ 11165482 w 11165482"/>
              <a:gd name="connsiteY2" fmla="*/ 45719 h 45719"/>
              <a:gd name="connsiteX3" fmla="*/ 0 w 11165482"/>
              <a:gd name="connsiteY3" fmla="*/ 45719 h 45719"/>
              <a:gd name="connsiteX4" fmla="*/ 0 w 11165482"/>
              <a:gd name="connsiteY4" fmla="*/ 0 h 457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65482" h="45719">
                <a:moveTo>
                  <a:pt x="0" y="0"/>
                </a:moveTo>
                <a:lnTo>
                  <a:pt x="11165482" y="0"/>
                </a:lnTo>
                <a:lnTo>
                  <a:pt x="11165482" y="45719"/>
                </a:lnTo>
                <a:lnTo>
                  <a:pt x="0" y="45719"/>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117668311"/>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5BE839-E709-C4D7-2366-6FD09953AB3E}"/>
              </a:ext>
            </a:extLst>
          </p:cNvPr>
          <p:cNvSpPr>
            <a:spLocks noGrp="1"/>
          </p:cNvSpPr>
          <p:nvPr>
            <p:ph type="title"/>
          </p:nvPr>
        </p:nvSpPr>
        <p:spPr>
          <a:xfrm>
            <a:off x="521208" y="978408"/>
            <a:ext cx="11155680" cy="730471"/>
          </a:xfrm>
        </p:spPr>
        <p:txBody>
          <a:bodyPr>
            <a:normAutofit/>
          </a:bodyPr>
          <a:lstStyle/>
          <a:p>
            <a:r>
              <a:rPr lang="fr-FR" sz="3200" dirty="0"/>
              <a:t>Introduction </a:t>
            </a:r>
          </a:p>
        </p:txBody>
      </p:sp>
      <p:sp>
        <p:nvSpPr>
          <p:cNvPr id="3" name="Espace réservé du contenu 2">
            <a:extLst>
              <a:ext uri="{FF2B5EF4-FFF2-40B4-BE49-F238E27FC236}">
                <a16:creationId xmlns:a16="http://schemas.microsoft.com/office/drawing/2014/main" id="{2EFD2D12-B8A2-14E3-A05B-83721D71D940}"/>
              </a:ext>
            </a:extLst>
          </p:cNvPr>
          <p:cNvSpPr>
            <a:spLocks noGrp="1"/>
          </p:cNvSpPr>
          <p:nvPr>
            <p:ph idx="1"/>
          </p:nvPr>
        </p:nvSpPr>
        <p:spPr>
          <a:xfrm>
            <a:off x="515112" y="1708879"/>
            <a:ext cx="11155680" cy="4736891"/>
          </a:xfrm>
        </p:spPr>
        <p:txBody>
          <a:bodyPr>
            <a:normAutofit fontScale="92500" lnSpcReduction="10000"/>
          </a:bodyPr>
          <a:lstStyle/>
          <a:p>
            <a:r>
              <a:rPr lang="fr-FR" sz="2800" b="1" dirty="0"/>
              <a:t>Remerciements</a:t>
            </a:r>
          </a:p>
          <a:p>
            <a:r>
              <a:rPr lang="fr-FR" sz="2800" b="1" dirty="0"/>
              <a:t>Flash sur les projets effectués de 2021 – 2025, grâce au soutien technique et financier de l’OIF</a:t>
            </a:r>
          </a:p>
          <a:p>
            <a:pPr marL="0" indent="0">
              <a:buNone/>
            </a:pPr>
            <a:r>
              <a:rPr lang="fr-FR" sz="2800" b="1" dirty="0"/>
              <a:t>- 2021/ projet sur la prévention de conflit (extrémisme, inter et intracommunautaire, foncier). La poursuite du projet relatif au processus de l’insertion socioprofessionnelle des désengagés et désassociés de BH  </a:t>
            </a:r>
            <a:r>
              <a:rPr lang="fr-FR" sz="1900" b="1" dirty="0"/>
              <a:t>(le DDRR, DDRR : Désengagement, Désassociation, Réintégration et Réconciliation), </a:t>
            </a:r>
            <a:r>
              <a:rPr lang="fr-FR" sz="2800" b="1" dirty="0"/>
              <a:t>profiling des désengagés: 7000. </a:t>
            </a:r>
          </a:p>
          <a:p>
            <a:pPr marL="0" indent="0">
              <a:buNone/>
            </a:pPr>
            <a:r>
              <a:rPr lang="fr-FR" sz="2800" b="1" dirty="0"/>
              <a:t>- 2022 -2025/ projet en deux phases sur le Nexus climat, sécurité, environnement ( Tchad, Centrafrique, Cameroun).</a:t>
            </a:r>
          </a:p>
          <a:p>
            <a:pPr marL="0" indent="0">
              <a:buNone/>
            </a:pPr>
            <a:endParaRPr lang="fr-FR" dirty="0"/>
          </a:p>
          <a:p>
            <a:pPr marL="0" indent="0">
              <a:buNone/>
            </a:pPr>
            <a:endParaRPr lang="fr-FR" dirty="0"/>
          </a:p>
          <a:p>
            <a:pPr marL="0" indent="0">
              <a:buNone/>
            </a:pPr>
            <a:endParaRPr lang="fr-FR" dirty="0"/>
          </a:p>
          <a:p>
            <a:pPr marL="0" indent="0">
              <a:buNone/>
            </a:pPr>
            <a:endParaRPr lang="fr-FR" dirty="0"/>
          </a:p>
        </p:txBody>
      </p:sp>
    </p:spTree>
    <p:extLst>
      <p:ext uri="{BB962C8B-B14F-4D97-AF65-F5344CB8AC3E}">
        <p14:creationId xmlns:p14="http://schemas.microsoft.com/office/powerpoint/2010/main" val="3021265997"/>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3AC883F-69DD-D349-B469-8CDE2139FA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69B322E7-54FB-8BC1-42BF-ECB1B15BB00E}"/>
              </a:ext>
            </a:extLst>
          </p:cNvPr>
          <p:cNvSpPr>
            <a:spLocks noGrp="1"/>
          </p:cNvSpPr>
          <p:nvPr>
            <p:ph type="title"/>
          </p:nvPr>
        </p:nvSpPr>
        <p:spPr>
          <a:xfrm>
            <a:off x="269089" y="1023662"/>
            <a:ext cx="4032504" cy="2121408"/>
          </a:xfrm>
        </p:spPr>
        <p:txBody>
          <a:bodyPr>
            <a:normAutofit/>
          </a:bodyPr>
          <a:lstStyle/>
          <a:p>
            <a:r>
              <a:rPr lang="fr-FR" sz="4000" dirty="0"/>
              <a:t>Éléments d’analyse issus du terrain</a:t>
            </a:r>
          </a:p>
        </p:txBody>
      </p:sp>
      <p:sp>
        <p:nvSpPr>
          <p:cNvPr id="19" name="Rectangle 18">
            <a:extLst>
              <a:ext uri="{FF2B5EF4-FFF2-40B4-BE49-F238E27FC236}">
                <a16:creationId xmlns:a16="http://schemas.microsoft.com/office/drawing/2014/main" id="{5B0749EA-BE79-9EB1-B769-385489D43E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1" y="508090"/>
            <a:ext cx="4033368"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1E5913DE-5FC3-6E84-57B7-19B2096A52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76630" y="612648"/>
            <a:ext cx="6592824"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Histoire">
            <a:extLst>
              <a:ext uri="{FF2B5EF4-FFF2-40B4-BE49-F238E27FC236}">
                <a16:creationId xmlns:a16="http://schemas.microsoft.com/office/drawing/2014/main" id="{37D9A265-45EF-F834-5903-C0B12383EA4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7869" y="3511363"/>
            <a:ext cx="2834640" cy="2834640"/>
          </a:xfrm>
          <a:prstGeom prst="rect">
            <a:avLst/>
          </a:prstGeom>
        </p:spPr>
      </p:pic>
      <p:sp>
        <p:nvSpPr>
          <p:cNvPr id="3" name="Espace réservé du contenu 2">
            <a:extLst>
              <a:ext uri="{FF2B5EF4-FFF2-40B4-BE49-F238E27FC236}">
                <a16:creationId xmlns:a16="http://schemas.microsoft.com/office/drawing/2014/main" id="{11F09682-B9EE-B666-7738-D40E23DBDD3B}"/>
              </a:ext>
            </a:extLst>
          </p:cNvPr>
          <p:cNvSpPr>
            <a:spLocks noGrp="1"/>
          </p:cNvSpPr>
          <p:nvPr>
            <p:ph idx="1"/>
          </p:nvPr>
        </p:nvSpPr>
        <p:spPr>
          <a:xfrm>
            <a:off x="4067503" y="1033272"/>
            <a:ext cx="7600241" cy="5312664"/>
          </a:xfrm>
          <a:solidFill>
            <a:schemeClr val="bg2"/>
          </a:solidFill>
        </p:spPr>
        <p:txBody>
          <a:bodyPr>
            <a:noAutofit/>
          </a:bodyPr>
          <a:lstStyle/>
          <a:p>
            <a:pPr algn="just"/>
            <a:r>
              <a:rPr lang="fr-FR" sz="2400" b="1" dirty="0"/>
              <a:t>1. Changement climatique, migration et conflits</a:t>
            </a:r>
          </a:p>
          <a:p>
            <a:pPr algn="just"/>
            <a:r>
              <a:rPr lang="fr-FR" sz="2400" b="1" dirty="0"/>
              <a:t>Migrations internes et transfrontalières, souvent forcées</a:t>
            </a:r>
          </a:p>
          <a:p>
            <a:pPr algn="just"/>
            <a:r>
              <a:rPr lang="fr-FR" sz="2400" b="1" dirty="0"/>
              <a:t>Conflits agropastoraux meurtriers (ex. 43 morts au sud du Tchad, mai 2025)</a:t>
            </a:r>
          </a:p>
          <a:p>
            <a:pPr algn="just"/>
            <a:r>
              <a:rPr lang="fr-FR" sz="2400" b="1" dirty="0"/>
              <a:t>Évolution des pratiques agricoles et pastorales</a:t>
            </a:r>
          </a:p>
          <a:p>
            <a:pPr algn="just"/>
            <a:r>
              <a:rPr lang="fr-FR" sz="2400" b="1" dirty="0"/>
              <a:t>Le changement climatique comme facteur de migration et de conflit</a:t>
            </a:r>
          </a:p>
          <a:p>
            <a:pPr algn="just"/>
            <a:r>
              <a:rPr lang="fr-FR" sz="2400" b="1" dirty="0"/>
              <a:t>Extension des surfaces cultivées, transhumance vers le sud, nouvelles mobilités pastorales</a:t>
            </a:r>
          </a:p>
          <a:p>
            <a:pPr algn="just"/>
            <a:endParaRPr lang="fr-FR" sz="2400" b="1" dirty="0">
              <a:highlight>
                <a:srgbClr val="FF00FF"/>
              </a:highlight>
            </a:endParaRPr>
          </a:p>
          <a:p>
            <a:pPr algn="just"/>
            <a:endParaRPr lang="fr-FR" sz="2400" dirty="0">
              <a:highlight>
                <a:srgbClr val="FF00FF"/>
              </a:highlight>
            </a:endParaRPr>
          </a:p>
        </p:txBody>
      </p:sp>
    </p:spTree>
    <p:extLst>
      <p:ext uri="{BB962C8B-B14F-4D97-AF65-F5344CB8AC3E}">
        <p14:creationId xmlns:p14="http://schemas.microsoft.com/office/powerpoint/2010/main" val="3616952351"/>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childTnLst>
              </p:cTn>
              <p:nextCondLst>
                <p:cond evt="onClick" delay="0">
                  <p:tgtEl>
                    <p:spTgt spid="2"/>
                  </p:tgtEl>
                </p:cond>
              </p:nextCondLst>
            </p:seq>
          </p:childTnLst>
        </p:cTn>
      </p:par>
    </p:tnLst>
    <p:bldLst>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4213918-F1EB-4BCE-BE23-F5E9851EE0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CBE053A0-4104-F621-AEA8-2D4CE995B46A}"/>
              </a:ext>
            </a:extLst>
          </p:cNvPr>
          <p:cNvSpPr>
            <a:spLocks noGrp="1"/>
          </p:cNvSpPr>
          <p:nvPr>
            <p:ph type="title"/>
          </p:nvPr>
        </p:nvSpPr>
        <p:spPr>
          <a:xfrm>
            <a:off x="521208" y="978408"/>
            <a:ext cx="11155680" cy="1463040"/>
          </a:xfrm>
        </p:spPr>
        <p:txBody>
          <a:bodyPr>
            <a:normAutofit/>
          </a:bodyPr>
          <a:lstStyle/>
          <a:p>
            <a:pPr>
              <a:lnSpc>
                <a:spcPct val="90000"/>
              </a:lnSpc>
            </a:pPr>
            <a:r>
              <a:rPr lang="fr-FR" sz="3100" dirty="0"/>
              <a:t>Éléments d’analyse (suite)</a:t>
            </a:r>
            <a:br>
              <a:rPr lang="fr-FR" sz="3100" dirty="0"/>
            </a:br>
            <a:r>
              <a:rPr lang="fr-FR" sz="3100" dirty="0"/>
              <a:t>2. </a:t>
            </a:r>
            <a:r>
              <a:rPr lang="fr-FR" sz="2800" dirty="0"/>
              <a:t>Gestion des ressources en eau - Insécurité alimentaire</a:t>
            </a:r>
            <a:br>
              <a:rPr lang="fr-FR" sz="2800" dirty="0"/>
            </a:br>
            <a:endParaRPr lang="fr-FR" sz="2800" dirty="0"/>
          </a:p>
        </p:txBody>
      </p:sp>
      <p:sp>
        <p:nvSpPr>
          <p:cNvPr id="11" name="Rectangle 10">
            <a:extLst>
              <a:ext uri="{FF2B5EF4-FFF2-40B4-BE49-F238E27FC236}">
                <a16:creationId xmlns:a16="http://schemas.microsoft.com/office/drawing/2014/main" id="{2062E862-C7F7-4CA1-B929-D0B75F5E9F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9" y="508090"/>
            <a:ext cx="11155680"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Espace réservé du contenu 2">
            <a:extLst>
              <a:ext uri="{FF2B5EF4-FFF2-40B4-BE49-F238E27FC236}">
                <a16:creationId xmlns:a16="http://schemas.microsoft.com/office/drawing/2014/main" id="{94A8B3AB-D0CE-BC1D-3AA2-D2C85C43F9A8}"/>
              </a:ext>
            </a:extLst>
          </p:cNvPr>
          <p:cNvGraphicFramePr>
            <a:graphicFrameLocks noGrp="1"/>
          </p:cNvGraphicFramePr>
          <p:nvPr>
            <p:ph idx="1"/>
            <p:extLst>
              <p:ext uri="{D42A27DB-BD31-4B8C-83A1-F6EECF244321}">
                <p14:modId xmlns:p14="http://schemas.microsoft.com/office/powerpoint/2010/main" val="1648326653"/>
              </p:ext>
            </p:extLst>
          </p:nvPr>
        </p:nvGraphicFramePr>
        <p:xfrm>
          <a:off x="520700" y="2578100"/>
          <a:ext cx="11156950" cy="37671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40457979"/>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8CBD2C-3ACE-51C4-C9EA-E2E8F779ACBC}"/>
              </a:ext>
            </a:extLst>
          </p:cNvPr>
          <p:cNvSpPr>
            <a:spLocks noGrp="1"/>
          </p:cNvSpPr>
          <p:nvPr>
            <p:ph type="title"/>
          </p:nvPr>
        </p:nvSpPr>
        <p:spPr>
          <a:xfrm>
            <a:off x="521208" y="978408"/>
            <a:ext cx="11155680" cy="835402"/>
          </a:xfrm>
        </p:spPr>
        <p:txBody>
          <a:bodyPr/>
          <a:lstStyle/>
          <a:p>
            <a:r>
              <a:rPr lang="fr-FR" u="sng" dirty="0"/>
              <a:t>Leçons apprises</a:t>
            </a:r>
            <a:endParaRPr lang="fr-FR" dirty="0"/>
          </a:p>
        </p:txBody>
      </p:sp>
      <p:sp>
        <p:nvSpPr>
          <p:cNvPr id="3" name="Espace réservé du contenu 2">
            <a:extLst>
              <a:ext uri="{FF2B5EF4-FFF2-40B4-BE49-F238E27FC236}">
                <a16:creationId xmlns:a16="http://schemas.microsoft.com/office/drawing/2014/main" id="{88491004-D919-41D2-D041-E63168B9A348}"/>
              </a:ext>
            </a:extLst>
          </p:cNvPr>
          <p:cNvSpPr>
            <a:spLocks noGrp="1"/>
          </p:cNvSpPr>
          <p:nvPr>
            <p:ph idx="1"/>
          </p:nvPr>
        </p:nvSpPr>
        <p:spPr>
          <a:xfrm>
            <a:off x="521208" y="1963711"/>
            <a:ext cx="11155680" cy="4382225"/>
          </a:xfrm>
        </p:spPr>
        <p:txBody>
          <a:bodyPr/>
          <a:lstStyle/>
          <a:p>
            <a:pPr lvl="0" algn="just"/>
            <a:r>
              <a:rPr lang="fr-FR" sz="2400" b="1" dirty="0"/>
              <a:t>L’absence de mécanismes de régulation</a:t>
            </a:r>
            <a:r>
              <a:rPr lang="fr-FR" sz="2400" dirty="0"/>
              <a:t> : Le manque de coordination entre États, l’absence de dispositifs transfrontaliers, et la faible intégration des centres francophones dans les politiques publiques aggravent la vulnérabilité régionale.</a:t>
            </a:r>
          </a:p>
          <a:p>
            <a:pPr lvl="0" algn="just"/>
            <a:r>
              <a:rPr lang="fr-FR" sz="2400" b="1" dirty="0"/>
              <a:t>L’interdépendance des crises</a:t>
            </a:r>
            <a:r>
              <a:rPr lang="fr-FR" sz="2400" dirty="0"/>
              <a:t> : Les phénomènes climatiques (sécheresse, variabilité des pluies, dégradation des sols) ne provoquent pas seulement des pertes agricoles — ils déclenchent des migrations forcées, des conflits agropastoraux, et des tensions intercommunautaires.</a:t>
            </a:r>
          </a:p>
          <a:p>
            <a:pPr lvl="0" algn="just"/>
            <a:r>
              <a:rPr lang="fr-FR" sz="2400" b="1" dirty="0"/>
              <a:t>La militarisation des acteurs locaux</a:t>
            </a:r>
            <a:r>
              <a:rPr lang="fr-FR" sz="2400" dirty="0"/>
              <a:t> : Face à la raréfaction des ressources, les communautés agricoles et pastorales s’arment, rendant les conflits plus meurtriers et plus fréquents (ex. 43 morts au sud du Tchad, mai 2025).</a:t>
            </a:r>
          </a:p>
          <a:p>
            <a:endParaRPr lang="fr-FR" dirty="0"/>
          </a:p>
        </p:txBody>
      </p:sp>
    </p:spTree>
    <p:extLst>
      <p:ext uri="{BB962C8B-B14F-4D97-AF65-F5344CB8AC3E}">
        <p14:creationId xmlns:p14="http://schemas.microsoft.com/office/powerpoint/2010/main" val="3840020084"/>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4065D9BE-A58D-6E8A-D4A2-5056F3C5E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A745E793-BC99-8991-71CD-53FFBB6A8F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11156260" cy="149279"/>
          </a:xfrm>
          <a:custGeom>
            <a:avLst/>
            <a:gdLst>
              <a:gd name="connsiteX0" fmla="*/ 0 w 11156260"/>
              <a:gd name="connsiteY0" fmla="*/ 0 h 149279"/>
              <a:gd name="connsiteX1" fmla="*/ 11156260 w 11156260"/>
              <a:gd name="connsiteY1" fmla="*/ 0 h 149279"/>
              <a:gd name="connsiteX2" fmla="*/ 11156260 w 11156260"/>
              <a:gd name="connsiteY2" fmla="*/ 149279 h 149279"/>
              <a:gd name="connsiteX3" fmla="*/ 0 w 11156260"/>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11156260" h="149279">
                <a:moveTo>
                  <a:pt x="0" y="0"/>
                </a:moveTo>
                <a:lnTo>
                  <a:pt x="11156260" y="0"/>
                </a:lnTo>
                <a:lnTo>
                  <a:pt x="11156260"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Rectangle 1">
            <a:extLst>
              <a:ext uri="{FF2B5EF4-FFF2-40B4-BE49-F238E27FC236}">
                <a16:creationId xmlns:a16="http://schemas.microsoft.com/office/drawing/2014/main" id="{6258E306-C3B0-8FF5-BB70-EA89A79ADB3B}"/>
              </a:ext>
            </a:extLst>
          </p:cNvPr>
          <p:cNvSpPr>
            <a:spLocks noChangeArrowheads="1"/>
          </p:cNvSpPr>
          <p:nvPr/>
        </p:nvSpPr>
        <p:spPr bwMode="auto">
          <a:xfrm>
            <a:off x="-1" y="789017"/>
            <a:ext cx="9112469" cy="3767328"/>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228600" algn="ctr" fontAlgn="base">
              <a:lnSpc>
                <a:spcPct val="110000"/>
              </a:lnSpc>
              <a:spcBef>
                <a:spcPct val="0"/>
              </a:spcBef>
              <a:spcAft>
                <a:spcPts val="600"/>
              </a:spcAft>
              <a:buClrTx/>
              <a:buSzTx/>
              <a:buFont typeface="Arial" panose="020B0604020202020204" pitchFamily="34" charset="0"/>
              <a:buChar char="•"/>
              <a:tabLst/>
            </a:pPr>
            <a:r>
              <a:rPr kumimoji="0" lang="en-US" altLang="fr-FR" sz="2800" b="1" i="0" u="none" strike="noStrike" cap="none" normalizeH="0" baseline="0" dirty="0">
                <a:ln>
                  <a:noFill/>
                </a:ln>
                <a:effectLst/>
              </a:rPr>
              <a:t>Lien entre </a:t>
            </a:r>
            <a:r>
              <a:rPr kumimoji="0" lang="en-US" altLang="fr-FR" sz="2800" b="1" i="0" u="none" strike="noStrike" cap="none" normalizeH="0" baseline="0" dirty="0" err="1">
                <a:ln>
                  <a:noFill/>
                </a:ln>
                <a:effectLst/>
              </a:rPr>
              <a:t>climat</a:t>
            </a:r>
            <a:r>
              <a:rPr kumimoji="0" lang="en-US" altLang="fr-FR" sz="2800" b="1" i="0" u="none" strike="noStrike" cap="none" normalizeH="0" baseline="0" dirty="0">
                <a:ln>
                  <a:noFill/>
                </a:ln>
                <a:effectLst/>
              </a:rPr>
              <a:t>, </a:t>
            </a:r>
            <a:r>
              <a:rPr kumimoji="0" lang="en-US" altLang="fr-FR" sz="2800" b="1" i="0" u="none" strike="noStrike" cap="none" normalizeH="0" baseline="0" dirty="0" err="1">
                <a:ln>
                  <a:noFill/>
                </a:ln>
                <a:effectLst/>
              </a:rPr>
              <a:t>sécurité</a:t>
            </a:r>
            <a:r>
              <a:rPr kumimoji="0" lang="en-US" altLang="fr-FR" sz="2800" b="1" i="0" u="none" strike="noStrike" cap="none" normalizeH="0" baseline="0" dirty="0">
                <a:ln>
                  <a:noFill/>
                </a:ln>
                <a:effectLst/>
              </a:rPr>
              <a:t> et </a:t>
            </a:r>
            <a:r>
              <a:rPr kumimoji="0" lang="en-US" altLang="fr-FR" sz="2800" b="1" i="0" u="none" strike="noStrike" cap="none" normalizeH="0" baseline="0" dirty="0" err="1">
                <a:ln>
                  <a:noFill/>
                </a:ln>
                <a:effectLst/>
              </a:rPr>
              <a:t>environnement</a:t>
            </a:r>
            <a:endParaRPr kumimoji="0" lang="en-US" altLang="fr-FR" sz="2800" b="0" i="0" u="none" strike="noStrike" cap="none" normalizeH="0" baseline="0" dirty="0">
              <a:ln>
                <a:noFill/>
              </a:ln>
              <a:effectLst/>
            </a:endParaRPr>
          </a:p>
        </p:txBody>
      </p:sp>
      <p:graphicFrame>
        <p:nvGraphicFramePr>
          <p:cNvPr id="4" name="Tableau 3">
            <a:extLst>
              <a:ext uri="{FF2B5EF4-FFF2-40B4-BE49-F238E27FC236}">
                <a16:creationId xmlns:a16="http://schemas.microsoft.com/office/drawing/2014/main" id="{925F55E7-E39F-AB7C-0F01-B23F74D4E068}"/>
              </a:ext>
            </a:extLst>
          </p:cNvPr>
          <p:cNvGraphicFramePr>
            <a:graphicFrameLocks noGrp="1"/>
          </p:cNvGraphicFramePr>
          <p:nvPr>
            <p:extLst>
              <p:ext uri="{D42A27DB-BD31-4B8C-83A1-F6EECF244321}">
                <p14:modId xmlns:p14="http://schemas.microsoft.com/office/powerpoint/2010/main" val="1038405876"/>
              </p:ext>
            </p:extLst>
          </p:nvPr>
        </p:nvGraphicFramePr>
        <p:xfrm>
          <a:off x="517867" y="1446386"/>
          <a:ext cx="11156260" cy="5325646"/>
        </p:xfrm>
        <a:graphic>
          <a:graphicData uri="http://schemas.openxmlformats.org/drawingml/2006/table">
            <a:tbl>
              <a:tblPr firstRow="1" firstCol="1" bandRow="1">
                <a:solidFill>
                  <a:srgbClr val="404040"/>
                </a:solidFill>
                <a:tableStyleId>{5C22544A-7EE6-4342-B048-85BDC9FD1C3A}</a:tableStyleId>
              </a:tblPr>
              <a:tblGrid>
                <a:gridCol w="4873833">
                  <a:extLst>
                    <a:ext uri="{9D8B030D-6E8A-4147-A177-3AD203B41FA5}">
                      <a16:colId xmlns:a16="http://schemas.microsoft.com/office/drawing/2014/main" val="3734892854"/>
                    </a:ext>
                  </a:extLst>
                </a:gridCol>
                <a:gridCol w="6282427">
                  <a:extLst>
                    <a:ext uri="{9D8B030D-6E8A-4147-A177-3AD203B41FA5}">
                      <a16:colId xmlns:a16="http://schemas.microsoft.com/office/drawing/2014/main" val="3315869313"/>
                    </a:ext>
                  </a:extLst>
                </a:gridCol>
              </a:tblGrid>
              <a:tr h="1135248">
                <a:tc>
                  <a:txBody>
                    <a:bodyPr/>
                    <a:lstStyle/>
                    <a:p>
                      <a:pPr algn="just">
                        <a:lnSpc>
                          <a:spcPct val="107000"/>
                        </a:lnSpc>
                        <a:spcAft>
                          <a:spcPts val="800"/>
                        </a:spcAft>
                        <a:buNone/>
                      </a:pPr>
                      <a:r>
                        <a:rPr lang="fr-FR" sz="2800" b="0" cap="none" spc="0">
                          <a:solidFill>
                            <a:schemeClr val="bg1"/>
                          </a:solidFill>
                          <a:effectLst/>
                        </a:rPr>
                        <a:t>Aspect</a:t>
                      </a:r>
                      <a:endParaRPr lang="fr-FR" sz="2800" b="0" cap="none" spc="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9742" marR="9742" marT="108353" marB="9742" anchor="ctr">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chemeClr val="accent2"/>
                    </a:solidFill>
                  </a:tcPr>
                </a:tc>
                <a:tc>
                  <a:txBody>
                    <a:bodyPr/>
                    <a:lstStyle/>
                    <a:p>
                      <a:pPr algn="just">
                        <a:lnSpc>
                          <a:spcPct val="107000"/>
                        </a:lnSpc>
                        <a:spcAft>
                          <a:spcPts val="800"/>
                        </a:spcAft>
                        <a:buNone/>
                      </a:pPr>
                      <a:r>
                        <a:rPr lang="fr-FR" sz="2800" b="0" cap="none" spc="0">
                          <a:solidFill>
                            <a:schemeClr val="bg1"/>
                          </a:solidFill>
                          <a:effectLst/>
                        </a:rPr>
                        <a:t>Interaction observée dans l’étude Nexus</a:t>
                      </a:r>
                      <a:endParaRPr lang="fr-FR" sz="2800" b="0" cap="none" spc="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9742" marR="9742" marT="108353" marB="9742" anchor="ctr">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chemeClr val="accent2"/>
                    </a:solidFill>
                  </a:tcPr>
                </a:tc>
                <a:extLst>
                  <a:ext uri="{0D108BD9-81ED-4DB2-BD59-A6C34878D82A}">
                    <a16:rowId xmlns:a16="http://schemas.microsoft.com/office/drawing/2014/main" val="4037120864"/>
                  </a:ext>
                </a:extLst>
              </a:tr>
              <a:tr h="1256092">
                <a:tc>
                  <a:txBody>
                    <a:bodyPr/>
                    <a:lstStyle/>
                    <a:p>
                      <a:pPr algn="just">
                        <a:lnSpc>
                          <a:spcPct val="107000"/>
                        </a:lnSpc>
                        <a:spcAft>
                          <a:spcPts val="800"/>
                        </a:spcAft>
                        <a:buNone/>
                      </a:pPr>
                      <a:r>
                        <a:rPr lang="fr-FR" sz="2800" b="1" cap="none" spc="0" dirty="0">
                          <a:solidFill>
                            <a:schemeClr val="bg1"/>
                          </a:solidFill>
                          <a:effectLst/>
                        </a:rPr>
                        <a:t>Climat ↔ Environnement</a:t>
                      </a:r>
                      <a:endParaRPr lang="fr-FR" sz="2800" b="1" cap="none" spc="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9742" marR="9742" marT="108353" marB="9742" anchor="ctr">
                    <a:lnL w="12700" cmpd="sng">
                      <a:noFill/>
                      <a:prstDash val="solid"/>
                    </a:lnL>
                    <a:lnR w="12700" cmpd="sng">
                      <a:noFill/>
                      <a:prstDash val="solid"/>
                    </a:lnR>
                    <a:lnT w="12700" cmpd="sng">
                      <a:noFill/>
                      <a:prstDash val="solid"/>
                    </a:lnT>
                    <a:lnB w="12700" cmpd="sng">
                      <a:noFill/>
                      <a:prstDash val="solid"/>
                    </a:lnB>
                    <a:solidFill>
                      <a:srgbClr val="404040"/>
                    </a:solidFill>
                  </a:tcPr>
                </a:tc>
                <a:tc>
                  <a:txBody>
                    <a:bodyPr/>
                    <a:lstStyle/>
                    <a:p>
                      <a:pPr algn="just">
                        <a:lnSpc>
                          <a:spcPct val="107000"/>
                        </a:lnSpc>
                        <a:spcAft>
                          <a:spcPts val="800"/>
                        </a:spcAft>
                        <a:buNone/>
                      </a:pPr>
                      <a:r>
                        <a:rPr lang="fr-FR" sz="2800" cap="none" spc="0">
                          <a:solidFill>
                            <a:schemeClr val="bg1"/>
                          </a:solidFill>
                          <a:effectLst/>
                        </a:rPr>
                        <a:t>Stress hydrique, dégradation des terres, perte de biodiversité</a:t>
                      </a:r>
                      <a:endParaRPr lang="fr-FR" sz="2800" cap="none" spc="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9742" marR="9742" marT="108353" marB="9742" anchor="ctr">
                    <a:lnL w="12700" cmpd="sng">
                      <a:noFill/>
                      <a:prstDash val="solid"/>
                    </a:lnL>
                    <a:lnR w="12700" cmpd="sng">
                      <a:noFill/>
                      <a:prstDash val="solid"/>
                    </a:lnR>
                    <a:lnT w="12700" cmpd="sng">
                      <a:noFill/>
                      <a:prstDash val="solid"/>
                    </a:lnT>
                    <a:lnB w="12700" cmpd="sng">
                      <a:noFill/>
                      <a:prstDash val="solid"/>
                    </a:lnB>
                    <a:solidFill>
                      <a:srgbClr val="404040"/>
                    </a:solidFill>
                  </a:tcPr>
                </a:tc>
                <a:extLst>
                  <a:ext uri="{0D108BD9-81ED-4DB2-BD59-A6C34878D82A}">
                    <a16:rowId xmlns:a16="http://schemas.microsoft.com/office/drawing/2014/main" val="2542313910"/>
                  </a:ext>
                </a:extLst>
              </a:tr>
              <a:tr h="1256092">
                <a:tc>
                  <a:txBody>
                    <a:bodyPr/>
                    <a:lstStyle/>
                    <a:p>
                      <a:pPr algn="just">
                        <a:lnSpc>
                          <a:spcPct val="107000"/>
                        </a:lnSpc>
                        <a:spcAft>
                          <a:spcPts val="800"/>
                        </a:spcAft>
                        <a:buNone/>
                      </a:pPr>
                      <a:r>
                        <a:rPr lang="fr-FR" sz="2800" b="1" cap="none" spc="0">
                          <a:solidFill>
                            <a:schemeClr val="bg1"/>
                          </a:solidFill>
                          <a:effectLst/>
                        </a:rPr>
                        <a:t>Environnement ↔ Sécurité</a:t>
                      </a:r>
                      <a:endParaRPr lang="fr-FR" sz="2800" b="1" cap="none" spc="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9742" marR="9742" marT="108353" marB="9742" anchor="ctr">
                    <a:lnL w="12700" cmpd="sng">
                      <a:noFill/>
                      <a:prstDash val="solid"/>
                    </a:lnL>
                    <a:lnR w="12700" cmpd="sng">
                      <a:noFill/>
                      <a:prstDash val="solid"/>
                    </a:lnR>
                    <a:lnT w="12700" cmpd="sng">
                      <a:noFill/>
                      <a:prstDash val="solid"/>
                    </a:lnT>
                    <a:lnB w="12700" cmpd="sng">
                      <a:noFill/>
                      <a:prstDash val="solid"/>
                    </a:lnB>
                    <a:solidFill>
                      <a:srgbClr val="262626"/>
                    </a:solidFill>
                  </a:tcPr>
                </a:tc>
                <a:tc>
                  <a:txBody>
                    <a:bodyPr/>
                    <a:lstStyle/>
                    <a:p>
                      <a:pPr algn="just">
                        <a:lnSpc>
                          <a:spcPct val="107000"/>
                        </a:lnSpc>
                        <a:spcAft>
                          <a:spcPts val="800"/>
                        </a:spcAft>
                        <a:buNone/>
                      </a:pPr>
                      <a:r>
                        <a:rPr lang="fr-FR" sz="2800" cap="none" spc="0">
                          <a:solidFill>
                            <a:schemeClr val="bg1"/>
                          </a:solidFill>
                          <a:effectLst/>
                        </a:rPr>
                        <a:t>Conflits autour des ressources, migrations, tensions intercommunautaires</a:t>
                      </a:r>
                      <a:endParaRPr lang="fr-FR" sz="2800" cap="none" spc="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9742" marR="9742" marT="108353" marB="9742" anchor="ctr">
                    <a:lnL w="12700" cmpd="sng">
                      <a:noFill/>
                      <a:prstDash val="solid"/>
                    </a:lnL>
                    <a:lnR w="12700" cmpd="sng">
                      <a:noFill/>
                      <a:prstDash val="solid"/>
                    </a:lnR>
                    <a:lnT w="12700" cmpd="sng">
                      <a:noFill/>
                      <a:prstDash val="solid"/>
                    </a:lnT>
                    <a:lnB w="12700" cmpd="sng">
                      <a:noFill/>
                      <a:prstDash val="solid"/>
                    </a:lnB>
                    <a:solidFill>
                      <a:srgbClr val="262626"/>
                    </a:solidFill>
                  </a:tcPr>
                </a:tc>
                <a:extLst>
                  <a:ext uri="{0D108BD9-81ED-4DB2-BD59-A6C34878D82A}">
                    <a16:rowId xmlns:a16="http://schemas.microsoft.com/office/drawing/2014/main" val="278249149"/>
                  </a:ext>
                </a:extLst>
              </a:tr>
              <a:tr h="1256092">
                <a:tc>
                  <a:txBody>
                    <a:bodyPr/>
                    <a:lstStyle/>
                    <a:p>
                      <a:pPr algn="just">
                        <a:lnSpc>
                          <a:spcPct val="107000"/>
                        </a:lnSpc>
                        <a:spcAft>
                          <a:spcPts val="800"/>
                        </a:spcAft>
                        <a:buNone/>
                      </a:pPr>
                      <a:r>
                        <a:rPr lang="fr-FR" sz="2800" b="1" cap="none" spc="0">
                          <a:solidFill>
                            <a:schemeClr val="bg1"/>
                          </a:solidFill>
                          <a:effectLst/>
                        </a:rPr>
                        <a:t>Climat ↔ Sécurité</a:t>
                      </a:r>
                      <a:endParaRPr lang="fr-FR" sz="2800" b="1" cap="none" spc="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9742" marR="9742" marT="108353" marB="9742" anchor="ctr">
                    <a:lnL w="12700" cmpd="sng">
                      <a:noFill/>
                      <a:prstDash val="solid"/>
                    </a:lnL>
                    <a:lnR w="12700" cmpd="sng">
                      <a:noFill/>
                      <a:prstDash val="solid"/>
                    </a:lnR>
                    <a:lnT w="12700" cmpd="sng">
                      <a:noFill/>
                      <a:prstDash val="solid"/>
                    </a:lnT>
                    <a:lnB w="12700" cmpd="sng">
                      <a:noFill/>
                      <a:prstDash val="solid"/>
                    </a:lnB>
                    <a:solidFill>
                      <a:srgbClr val="404040"/>
                    </a:solidFill>
                  </a:tcPr>
                </a:tc>
                <a:tc>
                  <a:txBody>
                    <a:bodyPr/>
                    <a:lstStyle/>
                    <a:p>
                      <a:pPr algn="just">
                        <a:lnSpc>
                          <a:spcPct val="107000"/>
                        </a:lnSpc>
                        <a:spcAft>
                          <a:spcPts val="800"/>
                        </a:spcAft>
                        <a:buNone/>
                      </a:pPr>
                      <a:r>
                        <a:rPr lang="fr-FR" sz="2800" cap="none" spc="0" dirty="0">
                          <a:solidFill>
                            <a:schemeClr val="bg1"/>
                          </a:solidFill>
                          <a:effectLst/>
                        </a:rPr>
                        <a:t>Déplacement forcé des populations, militarisation des acteurs, instabilité régionale</a:t>
                      </a:r>
                      <a:endParaRPr lang="fr-FR" sz="2800" cap="none" spc="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9742" marR="9742" marT="108353" marB="9742" anchor="ctr">
                    <a:lnL w="12700" cmpd="sng">
                      <a:noFill/>
                      <a:prstDash val="solid"/>
                    </a:lnL>
                    <a:lnR w="12700" cmpd="sng">
                      <a:noFill/>
                      <a:prstDash val="solid"/>
                    </a:lnR>
                    <a:lnT w="12700" cmpd="sng">
                      <a:noFill/>
                      <a:prstDash val="solid"/>
                    </a:lnT>
                    <a:lnB w="12700" cmpd="sng">
                      <a:noFill/>
                      <a:prstDash val="solid"/>
                    </a:lnB>
                    <a:solidFill>
                      <a:srgbClr val="404040"/>
                    </a:solidFill>
                  </a:tcPr>
                </a:tc>
                <a:extLst>
                  <a:ext uri="{0D108BD9-81ED-4DB2-BD59-A6C34878D82A}">
                    <a16:rowId xmlns:a16="http://schemas.microsoft.com/office/drawing/2014/main" val="1913819745"/>
                  </a:ext>
                </a:extLst>
              </a:tr>
            </a:tbl>
          </a:graphicData>
        </a:graphic>
      </p:graphicFrame>
    </p:spTree>
    <p:extLst>
      <p:ext uri="{BB962C8B-B14F-4D97-AF65-F5344CB8AC3E}">
        <p14:creationId xmlns:p14="http://schemas.microsoft.com/office/powerpoint/2010/main" val="4268298287"/>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AD7CD5-66E6-F84E-6F50-3BEABF5DDB4D}"/>
              </a:ext>
            </a:extLst>
          </p:cNvPr>
          <p:cNvSpPr>
            <a:spLocks noGrp="1"/>
          </p:cNvSpPr>
          <p:nvPr>
            <p:ph type="title"/>
          </p:nvPr>
        </p:nvSpPr>
        <p:spPr/>
        <p:txBody>
          <a:bodyPr>
            <a:normAutofit fontScale="90000"/>
          </a:bodyPr>
          <a:lstStyle/>
          <a:p>
            <a:r>
              <a:rPr lang="fr-FR"/>
              <a:t>Climat, migration et sécurité : une interaction explosive</a:t>
            </a:r>
            <a:br>
              <a:rPr lang="fr-FR"/>
            </a:br>
            <a:endParaRPr lang="fr-FR" dirty="0"/>
          </a:p>
        </p:txBody>
      </p:sp>
      <p:graphicFrame>
        <p:nvGraphicFramePr>
          <p:cNvPr id="5" name="Espace réservé du contenu 2">
            <a:extLst>
              <a:ext uri="{FF2B5EF4-FFF2-40B4-BE49-F238E27FC236}">
                <a16:creationId xmlns:a16="http://schemas.microsoft.com/office/drawing/2014/main" id="{8230D89A-2EC9-9034-183E-0E14EFAF6019}"/>
              </a:ext>
            </a:extLst>
          </p:cNvPr>
          <p:cNvGraphicFramePr>
            <a:graphicFrameLocks noGrp="1"/>
          </p:cNvGraphicFramePr>
          <p:nvPr>
            <p:ph idx="1"/>
            <p:extLst>
              <p:ext uri="{D42A27DB-BD31-4B8C-83A1-F6EECF244321}">
                <p14:modId xmlns:p14="http://schemas.microsoft.com/office/powerpoint/2010/main" val="633914220"/>
              </p:ext>
            </p:extLst>
          </p:nvPr>
        </p:nvGraphicFramePr>
        <p:xfrm>
          <a:off x="521208" y="2578608"/>
          <a:ext cx="11155680" cy="3767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82751088"/>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E17AA97-89A7-45C1-B813-BFF6C23D7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592D844E-2A75-8B95-A527-DD6DC16E24FD}"/>
              </a:ext>
            </a:extLst>
          </p:cNvPr>
          <p:cNvSpPr>
            <a:spLocks noGrp="1"/>
          </p:cNvSpPr>
          <p:nvPr>
            <p:ph type="title"/>
          </p:nvPr>
        </p:nvSpPr>
        <p:spPr>
          <a:xfrm>
            <a:off x="521208" y="978408"/>
            <a:ext cx="4032504" cy="3364992"/>
          </a:xfrm>
        </p:spPr>
        <p:txBody>
          <a:bodyPr>
            <a:noAutofit/>
          </a:bodyPr>
          <a:lstStyle/>
          <a:p>
            <a:pPr>
              <a:lnSpc>
                <a:spcPct val="90000"/>
              </a:lnSpc>
            </a:pPr>
            <a:r>
              <a:rPr lang="fr-FR" sz="3600" dirty="0"/>
              <a:t>Contribution des centres francophones </a:t>
            </a:r>
            <a:r>
              <a:rPr lang="fr-FR" sz="3600" dirty="0">
                <a:latin typeface="Georgia" panose="02040502050405020303" pitchFamily="18" charset="0"/>
                <a:ea typeface="Calibri" panose="020F0502020204030204" pitchFamily="34" charset="0"/>
                <a:cs typeface="Calibri" panose="020F0502020204030204" pitchFamily="34" charset="0"/>
              </a:rPr>
              <a:t>face à l’urgence climatique </a:t>
            </a:r>
            <a:br>
              <a:rPr lang="fr-FR" sz="3600" dirty="0"/>
            </a:br>
            <a:r>
              <a:rPr lang="fr-FR" sz="3600" dirty="0"/>
              <a:t>Rôle stratégique</a:t>
            </a:r>
            <a:br>
              <a:rPr lang="fr-FR" sz="3600" dirty="0"/>
            </a:br>
            <a:endParaRPr lang="fr-FR" sz="3600" dirty="0"/>
          </a:p>
        </p:txBody>
      </p:sp>
      <p:sp>
        <p:nvSpPr>
          <p:cNvPr id="11" name="Rectangle 10">
            <a:extLst>
              <a:ext uri="{FF2B5EF4-FFF2-40B4-BE49-F238E27FC236}">
                <a16:creationId xmlns:a16="http://schemas.microsoft.com/office/drawing/2014/main" id="{33AC4FE1-D370-43A6-96C5-076716BB1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403250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A3D569D-D3A6-49CA-A483-291E95DACA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65776" y="611650"/>
            <a:ext cx="6620256"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Espace réservé du contenu 2">
            <a:extLst>
              <a:ext uri="{FF2B5EF4-FFF2-40B4-BE49-F238E27FC236}">
                <a16:creationId xmlns:a16="http://schemas.microsoft.com/office/drawing/2014/main" id="{996FCB80-FBA9-450B-A51E-DD95F2DC173E}"/>
              </a:ext>
            </a:extLst>
          </p:cNvPr>
          <p:cNvGraphicFramePr>
            <a:graphicFrameLocks noGrp="1"/>
          </p:cNvGraphicFramePr>
          <p:nvPr>
            <p:ph idx="1"/>
            <p:extLst>
              <p:ext uri="{D42A27DB-BD31-4B8C-83A1-F6EECF244321}">
                <p14:modId xmlns:p14="http://schemas.microsoft.com/office/powerpoint/2010/main" val="2093643052"/>
              </p:ext>
            </p:extLst>
          </p:nvPr>
        </p:nvGraphicFramePr>
        <p:xfrm>
          <a:off x="4437089" y="978408"/>
          <a:ext cx="7435121" cy="53766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ZoneTexte 3">
            <a:extLst>
              <a:ext uri="{FF2B5EF4-FFF2-40B4-BE49-F238E27FC236}">
                <a16:creationId xmlns:a16="http://schemas.microsoft.com/office/drawing/2014/main" id="{45B8EAFC-0BAE-F057-81E3-8A5DAE12C89F}"/>
              </a:ext>
            </a:extLst>
          </p:cNvPr>
          <p:cNvSpPr txBox="1"/>
          <p:nvPr/>
        </p:nvSpPr>
        <p:spPr>
          <a:xfrm>
            <a:off x="517869" y="3711880"/>
            <a:ext cx="3379573" cy="373949"/>
          </a:xfrm>
          <a:prstGeom prst="rect">
            <a:avLst/>
          </a:prstGeom>
          <a:noFill/>
        </p:spPr>
        <p:txBody>
          <a:bodyPr wrap="square">
            <a:spAutoFit/>
          </a:bodyPr>
          <a:lstStyle/>
          <a:p>
            <a:pPr algn="just">
              <a:lnSpc>
                <a:spcPct val="107000"/>
              </a:lnSpc>
              <a:spcAft>
                <a:spcPts val="800"/>
              </a:spcAft>
              <a:buNone/>
            </a:pPr>
            <a:r>
              <a:rPr lang="fr-FR" sz="1800" b="1" dirty="0">
                <a:effectLst/>
                <a:latin typeface="Georgia" panose="02040502050405020303" pitchFamily="18" charset="0"/>
                <a:ea typeface="Calibri" panose="020F0502020204030204" pitchFamily="34" charset="0"/>
                <a:cs typeface="Calibri" panose="020F0502020204030204" pitchFamily="34" charset="0"/>
              </a:rPr>
              <a:t>?</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32431749"/>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3A4EBC-3176-D6DF-AF33-21D66277C011}"/>
              </a:ext>
            </a:extLst>
          </p:cNvPr>
          <p:cNvSpPr>
            <a:spLocks noGrp="1"/>
          </p:cNvSpPr>
          <p:nvPr>
            <p:ph type="title"/>
          </p:nvPr>
        </p:nvSpPr>
        <p:spPr>
          <a:xfrm>
            <a:off x="521207" y="978408"/>
            <a:ext cx="11440943" cy="2019625"/>
          </a:xfrm>
          <a:solidFill>
            <a:schemeClr val="accent1">
              <a:lumMod val="20000"/>
              <a:lumOff val="80000"/>
            </a:schemeClr>
          </a:solidFill>
        </p:spPr>
        <p:txBody>
          <a:bodyPr>
            <a:noAutofit/>
          </a:bodyPr>
          <a:lstStyle/>
          <a:p>
            <a:pPr algn="just"/>
            <a:r>
              <a:rPr lang="fr-FR" sz="3000" dirty="0"/>
              <a:t>Les centres de recherche francophones, malgré des moyens limités, jouent un rôle stratégique dans la compréhension et la réponse aux effets du changement climatique sur la sécurité en Afrique. Voici quelques axes d’intervention concrets </a:t>
            </a:r>
            <a:r>
              <a:rPr lang="fr-FR" sz="2400" dirty="0"/>
              <a:t>:</a:t>
            </a:r>
            <a:br>
              <a:rPr lang="fr-FR" sz="2400" dirty="0"/>
            </a:br>
            <a:endParaRPr lang="fr-FR" sz="2400" dirty="0"/>
          </a:p>
        </p:txBody>
      </p:sp>
      <p:graphicFrame>
        <p:nvGraphicFramePr>
          <p:cNvPr id="6" name="Espace réservé du contenu 2">
            <a:extLst>
              <a:ext uri="{FF2B5EF4-FFF2-40B4-BE49-F238E27FC236}">
                <a16:creationId xmlns:a16="http://schemas.microsoft.com/office/drawing/2014/main" id="{499D1449-24CF-6545-E1AB-B16C8B309E87}"/>
              </a:ext>
            </a:extLst>
          </p:cNvPr>
          <p:cNvGraphicFramePr>
            <a:graphicFrameLocks noGrp="1"/>
          </p:cNvGraphicFramePr>
          <p:nvPr>
            <p:ph idx="1"/>
            <p:extLst>
              <p:ext uri="{D42A27DB-BD31-4B8C-83A1-F6EECF244321}">
                <p14:modId xmlns:p14="http://schemas.microsoft.com/office/powerpoint/2010/main" val="411147878"/>
              </p:ext>
            </p:extLst>
          </p:nvPr>
        </p:nvGraphicFramePr>
        <p:xfrm>
          <a:off x="521208" y="3672590"/>
          <a:ext cx="11155680" cy="28532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lèche : bas 3">
            <a:extLst>
              <a:ext uri="{FF2B5EF4-FFF2-40B4-BE49-F238E27FC236}">
                <a16:creationId xmlns:a16="http://schemas.microsoft.com/office/drawing/2014/main" id="{1947A3D0-100E-5343-2528-8EF107DE4F8B}"/>
              </a:ext>
            </a:extLst>
          </p:cNvPr>
          <p:cNvSpPr/>
          <p:nvPr/>
        </p:nvSpPr>
        <p:spPr>
          <a:xfrm>
            <a:off x="5096656" y="2998033"/>
            <a:ext cx="999344" cy="674557"/>
          </a:xfrm>
          <a:prstGeom prst="downArrow">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538289142"/>
      </p:ext>
    </p:extLst>
  </p:cSld>
  <p:clrMapOvr>
    <a:masterClrMapping/>
  </p:clrMapOvr>
  <mc:AlternateContent xmlns:mc="http://schemas.openxmlformats.org/markup-compatibility/2006" xmlns:p14="http://schemas.microsoft.com/office/powerpoint/2010/main">
    <mc:Choice Requires="p14">
      <p:transition spd="slow" p14:dur="3400" advClick="0" advTm="5000">
        <p14:reveal/>
      </p:transition>
    </mc:Choice>
    <mc:Fallback xmlns="">
      <p:transition spd="slow" advClick="0" advTm="5000">
        <p:fade/>
      </p:transition>
    </mc:Fallback>
  </mc:AlternateContent>
</p:sld>
</file>

<file path=ppt/theme/theme1.xml><?xml version="1.0" encoding="utf-8"?>
<a:theme xmlns:a="http://schemas.openxmlformats.org/drawingml/2006/main" name="GestaltVTI">
  <a:themeElements>
    <a:clrScheme name="Gestalt">
      <a:dk1>
        <a:srgbClr val="000000"/>
      </a:dk1>
      <a:lt1>
        <a:sysClr val="window" lastClr="FFFFFF"/>
      </a:lt1>
      <a:dk2>
        <a:srgbClr val="262626"/>
      </a:dk2>
      <a:lt2>
        <a:srgbClr val="F7F7F7"/>
      </a:lt2>
      <a:accent1>
        <a:srgbClr val="EBA000"/>
      </a:accent1>
      <a:accent2>
        <a:srgbClr val="00BAC8"/>
      </a:accent2>
      <a:accent3>
        <a:srgbClr val="E64823"/>
      </a:accent3>
      <a:accent4>
        <a:srgbClr val="4D5AFF"/>
      </a:accent4>
      <a:accent5>
        <a:srgbClr val="FE5D21"/>
      </a:accent5>
      <a:accent6>
        <a:srgbClr val="00C777"/>
      </a:accent6>
      <a:hlink>
        <a:srgbClr val="2998E3"/>
      </a:hlink>
      <a:folHlink>
        <a:srgbClr val="939393"/>
      </a:folHlink>
    </a:clrScheme>
    <a:fontScheme name="Gestalt">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GestaltVTI" id="{4F87C71D-53D1-4B71-BF97-FD0EA4B25665}" vid="{A110AFC4-8D8A-4C02-8885-7BA370B379B5}"/>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2">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9C646303-58BF-472A-ACE8-F13C4221E291}">
  <we:reference id="wa200005566" version="3.0.0.3" store="fr-FR" storeType="OMEX"/>
  <we:alternateReferences>
    <we:reference id="wa200005566" version="3.0.0.3" store="wa200005566"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1779</TotalTime>
  <Words>1135</Words>
  <Application>Microsoft Office PowerPoint</Application>
  <PresentationFormat>Grand écran</PresentationFormat>
  <Paragraphs>80</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15</vt:i4>
      </vt:variant>
    </vt:vector>
  </HeadingPairs>
  <TitlesOfParts>
    <vt:vector size="21" baseType="lpstr">
      <vt:lpstr>Arial</vt:lpstr>
      <vt:lpstr>Bierstadt</vt:lpstr>
      <vt:lpstr>Calibri</vt:lpstr>
      <vt:lpstr>Georgia</vt:lpstr>
      <vt:lpstr>Symbol</vt:lpstr>
      <vt:lpstr>GestaltVTI</vt:lpstr>
      <vt:lpstr>Table ronde – Forum de Tana sur la sécurité en Afrique  24–26 octobre 2025 |  Tana, Éthiopie Thème : Le nexus climat–environnement–sécurité en Afrique  Sous-thème : Perspectives des centres de recherche francophones  </vt:lpstr>
      <vt:lpstr>Introduction </vt:lpstr>
      <vt:lpstr>Éléments d’analyse issus du terrain</vt:lpstr>
      <vt:lpstr>Éléments d’analyse (suite) 2. Gestion des ressources en eau - Insécurité alimentaire </vt:lpstr>
      <vt:lpstr>Leçons apprises</vt:lpstr>
      <vt:lpstr>Présentation PowerPoint</vt:lpstr>
      <vt:lpstr>Climat, migration et sécurité : une interaction explosive </vt:lpstr>
      <vt:lpstr>Contribution des centres francophones face à l’urgence climatique  Rôle stratégique </vt:lpstr>
      <vt:lpstr>Les centres de recherche francophones, malgré des moyens limités, jouent un rôle stratégique dans la compréhension et la réponse aux effets du changement climatique sur la sécurité en Afrique. Voici quelques axes d’intervention concrets : </vt:lpstr>
      <vt:lpstr>Recommandations – Gouvernance et coopération Gouvernance scientifique </vt:lpstr>
      <vt:lpstr>Recommandations – Résilience et durabilité Adaptation climatique </vt:lpstr>
      <vt:lpstr>Recommandations – Financement et infrastructures Soutien structurant </vt:lpstr>
      <vt:lpstr>Présentation PowerPoint</vt:lpstr>
      <vt:lpstr>Conclusion</vt:lpstr>
      <vt:lpstr>Rapport d’Etude sur le nexus-climat-sécurité-environnement en Afrique centrale : cas du Cameroun, de la République centrafricaine et du Tchad  Réalisé avec le soutien de l’Organisation internationale de la Francophonie (OIF), le Rapport d’étude sur « le nexus-climat-sécurité-environnement en Afrique centrale : cas du Cameroun, de la République centrafricaine et du Tchad » a été produit par un consortium de huit institutions et centres de recherche issus de quatre pays, sous la coordination du Centre d’Etudes pour le Développement et la Prévention de l’Extrémisme (CEDPE)   En Afrique centrale, les défis environnementaux et sécuritaires s'aggravent en raison des effets du changement climatique, notamment dans des pays couverts par l’étude.   Lien: Rapport d’Etude sur le nexus-climat-sécurité-environnement en Afrique centrale : cas du Cameroun, de la République centrafricaine et du Tchad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Ahmat Yacoub</dc:creator>
  <cp:lastModifiedBy>Dr. Ahmat Yacoub</cp:lastModifiedBy>
  <cp:revision>19</cp:revision>
  <dcterms:created xsi:type="dcterms:W3CDTF">2025-10-20T23:01:26Z</dcterms:created>
  <dcterms:modified xsi:type="dcterms:W3CDTF">2025-10-24T09:21:04Z</dcterms:modified>
</cp:coreProperties>
</file>